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Masters/slideMaster1.xml" ContentType="application/vnd.openxmlformats-officedocument.presentationml.slideMaster+xml"/>
  <Override PartName="/ppt/notesSlides/notesSlide14.xml" ContentType="application/vnd.openxmlformats-officedocument.presentationml.notesSlide+xml"/>
  <Override PartName="/ppt/notesSlides/notesSlide30.xml" ContentType="application/vnd.openxmlformats-officedocument.presentationml.notesSlide+xml"/>
  <Override PartName="/ppt/notesSlides/notesSlide15.xml" ContentType="application/vnd.openxmlformats-officedocument.presentationml.notesSlide+xml"/>
  <Override PartName="/ppt/notesSlides/notesSlide29.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28.xml" ContentType="application/vnd.openxmlformats-officedocument.presentationml.notesSlide+xml"/>
  <Override PartName="/ppt/notesSlides/notesSlide19.xml" ContentType="application/vnd.openxmlformats-officedocument.presentationml.notesSlide+xml"/>
  <Override PartName="/ppt/notesSlides/notesSlide1.xml" ContentType="application/vnd.openxmlformats-officedocument.presentationml.notesSlide+xml"/>
  <Override PartName="/ppt/notesSlides/notesSlide2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20.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25.xml" ContentType="application/vnd.openxmlformats-officedocument.presentationml.notesSlide+xml"/>
  <Override PartName="/ppt/notesSlides/notesSlide8.xml" ContentType="application/vnd.openxmlformats-officedocument.presentationml.notesSlide+xml"/>
  <Override PartName="/ppt/notesSlides/notesSlide21.xml" ContentType="application/vnd.openxmlformats-officedocument.presentationml.notesSlide+xml"/>
  <Override PartName="/ppt/notesSlides/notesSlide9.xml" ContentType="application/vnd.openxmlformats-officedocument.presentationml.notesSlide+xml"/>
  <Override PartName="/ppt/notesSlides/notesSlide27.xml" ContentType="application/vnd.openxmlformats-officedocument.presentationml.notesSlide+xml"/>
  <Override PartName="/ppt/notesSlides/notesSlide26.xml" ContentType="application/vnd.openxmlformats-officedocument.presentationml.notesSlide+xml"/>
  <Override PartName="/ppt/notesSlides/notesSlide22.xml" ContentType="application/vnd.openxmlformats-officedocument.presentationml.notesSlide+xml"/>
  <Override PartName="/ppt/notesSlides/notesSlide10.xml" ContentType="application/vnd.openxmlformats-officedocument.presentationml.notesSlide+xml"/>
  <Override PartName="/ppt/notesSlides/notesSlide23.xml" ContentType="application/vnd.openxmlformats-officedocument.presentationml.notesSlide+xml"/>
  <Override PartName="/ppt/notesSlides/notesSlide11.xml" ContentType="application/vnd.openxmlformats-officedocument.presentationml.notesSlide+xml"/>
  <Override PartName="/ppt/notesSlides/notesSlide13.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12.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Lst>
  <p:sldSz cx="18288000" cy="10287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Calibri"/>
          <a:ea typeface="Calibri"/>
          <a:cs typeface="Calibri"/>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wholeTbl>
    <a:band2H>
      <a:tcTxStyle/>
      <a:tcStyle>
        <a:tcBdr/>
        <a:fill>
          <a:solidFill>
            <a:srgbClr val="FFFFFF"/>
          </a:solidFill>
        </a:fill>
      </a:tcStyle>
    </a:band2H>
    <a:firstCol>
      <a:tcTxStyle b="off" i="off">
        <a:font>
          <a:latin typeface="Calibri"/>
          <a:ea typeface="Calibri"/>
          <a:cs typeface="Calibri"/>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Col>
    <a:lastRow>
      <a:tcTxStyle b="off" i="off">
        <a:font>
          <a:latin typeface="Calibri"/>
          <a:ea typeface="Calibri"/>
          <a:cs typeface="Calibri"/>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ff" i="off">
        <a:font>
          <a:latin typeface="Calibri"/>
          <a:ea typeface="Calibri"/>
          <a:cs typeface="Calibri"/>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C7B018BB-80A7-4F77-B60F-C8B233D01FF8}" styleName="">
    <a:tblBg/>
    <a:wholeTbl>
      <a:tcTxStyle b="off" i="off">
        <a:font>
          <a:latin typeface="Calibri"/>
          <a:ea typeface="Calibri"/>
          <a:cs typeface="Calibri"/>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EEE7283C-3CF3-47DC-8721-378D4A62B228}" styleName="">
    <a:tblBg/>
    <a:wholeTbl>
      <a:tcTxStyle b="off" i="off">
        <a:font>
          <a:latin typeface="Calibri"/>
          <a:ea typeface="Calibri"/>
          <a:cs typeface="Calibri"/>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CF821DB8-F4EB-4A41-A1BA-3FCAFE7338EE}" styleName="">
    <a:tblBg/>
    <a:wholeTbl>
      <a:tcTxStyle b="off" i="off">
        <a:font>
          <a:latin typeface="Calibri"/>
          <a:ea typeface="Calibri"/>
          <a:cs typeface="Calibri"/>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33BA23B1-9221-436E-865A-0063620EA4FD}" styleName="">
    <a:tblBg/>
    <a:wholeTbl>
      <a:tcTxStyle b="off" i="off">
        <a:font>
          <a:latin typeface="Calibri"/>
          <a:ea typeface="Calibri"/>
          <a:cs typeface="Calibri"/>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
          <a:latin typeface="Calibri"/>
          <a:ea typeface="Calibri"/>
          <a:cs typeface="Calibri"/>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Calibri"/>
          <a:ea typeface="Calibri"/>
          <a:cs typeface="Calibri"/>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Calibri"/>
          <a:ea typeface="Calibri"/>
          <a:cs typeface="Calibri"/>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2708684C-4D16-4618-839F-0558EEFCDFE6}" styleName="">
    <a:tblBg/>
    <a:wholeTbl>
      <a:tcTxStyle b="off" i="off">
        <a:font>
          <a:latin typeface="Calibri"/>
          <a:ea typeface="Calibri"/>
          <a:cs typeface="Calibri"/>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178"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50" Type="http://schemas.openxmlformats.org/officeDocument/2006/relationships/customXml" Target="../customXml/item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customXml" Target="../customXml/item2.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1" name="Shape 91"/>
          <p:cNvSpPr>
            <a:spLocks noGrp="1" noRot="1" noChangeAspect="1"/>
          </p:cNvSpPr>
          <p:nvPr>
            <p:ph type="sldImg"/>
          </p:nvPr>
        </p:nvSpPr>
        <p:spPr>
          <a:xfrm>
            <a:off x="1143000" y="685800"/>
            <a:ext cx="4572000" cy="3429000"/>
          </a:xfrm>
          <a:prstGeom prst="rect">
            <a:avLst/>
          </a:prstGeom>
        </p:spPr>
        <p:txBody>
          <a:bodyPr/>
          <a:lstStyle/>
          <a:p>
            <a:endParaRPr/>
          </a:p>
        </p:txBody>
      </p:sp>
      <p:sp>
        <p:nvSpPr>
          <p:cNvPr id="92" name="Shape 92"/>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Aptos"/>
      </a:defRPr>
    </a:lvl1pPr>
    <a:lvl2pPr indent="228600" latinLnBrk="0">
      <a:defRPr sz="1200">
        <a:latin typeface="+mn-lt"/>
        <a:ea typeface="+mn-ea"/>
        <a:cs typeface="+mn-cs"/>
        <a:sym typeface="Aptos"/>
      </a:defRPr>
    </a:lvl2pPr>
    <a:lvl3pPr indent="457200" latinLnBrk="0">
      <a:defRPr sz="1200">
        <a:latin typeface="+mn-lt"/>
        <a:ea typeface="+mn-ea"/>
        <a:cs typeface="+mn-cs"/>
        <a:sym typeface="Aptos"/>
      </a:defRPr>
    </a:lvl3pPr>
    <a:lvl4pPr indent="685800" latinLnBrk="0">
      <a:defRPr sz="1200">
        <a:latin typeface="+mn-lt"/>
        <a:ea typeface="+mn-ea"/>
        <a:cs typeface="+mn-cs"/>
        <a:sym typeface="Aptos"/>
      </a:defRPr>
    </a:lvl4pPr>
    <a:lvl5pPr indent="914400" latinLnBrk="0">
      <a:defRPr sz="1200">
        <a:latin typeface="+mn-lt"/>
        <a:ea typeface="+mn-ea"/>
        <a:cs typeface="+mn-cs"/>
        <a:sym typeface="Aptos"/>
      </a:defRPr>
    </a:lvl5pPr>
    <a:lvl6pPr indent="1143000" latinLnBrk="0">
      <a:defRPr sz="1200">
        <a:latin typeface="+mn-lt"/>
        <a:ea typeface="+mn-ea"/>
        <a:cs typeface="+mn-cs"/>
        <a:sym typeface="Aptos"/>
      </a:defRPr>
    </a:lvl6pPr>
    <a:lvl7pPr indent="1371600" latinLnBrk="0">
      <a:defRPr sz="1200">
        <a:latin typeface="+mn-lt"/>
        <a:ea typeface="+mn-ea"/>
        <a:cs typeface="+mn-cs"/>
        <a:sym typeface="Aptos"/>
      </a:defRPr>
    </a:lvl7pPr>
    <a:lvl8pPr indent="1600200" latinLnBrk="0">
      <a:defRPr sz="1200">
        <a:latin typeface="+mn-lt"/>
        <a:ea typeface="+mn-ea"/>
        <a:cs typeface="+mn-cs"/>
        <a:sym typeface="Aptos"/>
      </a:defRPr>
    </a:lvl8pPr>
    <a:lvl9pPr indent="1828800" latinLnBrk="0">
      <a:defRPr sz="1200">
        <a:latin typeface="+mn-lt"/>
        <a:ea typeface="+mn-ea"/>
        <a:cs typeface="+mn-cs"/>
        <a:sym typeface="Apto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 name="Shape 111"/>
          <p:cNvSpPr>
            <a:spLocks noGrp="1" noRot="1" noChangeAspect="1"/>
          </p:cNvSpPr>
          <p:nvPr>
            <p:ph type="sldImg"/>
          </p:nvPr>
        </p:nvSpPr>
        <p:spPr>
          <a:prstGeom prst="rect">
            <a:avLst/>
          </a:prstGeom>
        </p:spPr>
        <p:txBody>
          <a:bodyPr/>
          <a:lstStyle/>
          <a:p>
            <a:endParaRPr/>
          </a:p>
        </p:txBody>
      </p:sp>
      <p:sp>
        <p:nvSpPr>
          <p:cNvPr id="112" name="Shape 112"/>
          <p:cNvSpPr>
            <a:spLocks noGrp="1"/>
          </p:cNvSpPr>
          <p:nvPr>
            <p:ph type="body" sz="quarter" idx="1"/>
          </p:nvPr>
        </p:nvSpPr>
        <p:spPr>
          <a:prstGeom prst="rect">
            <a:avLst/>
          </a:prstGeom>
        </p:spPr>
        <p:txBody>
          <a:bodyPr/>
          <a:lstStyle>
            <a:lvl1pPr algn="just">
              <a:lnSpc>
                <a:spcPct val="115000"/>
              </a:lnSpc>
              <a:spcBef>
                <a:spcPts val="600"/>
              </a:spcBef>
              <a:defRPr sz="1800">
                <a:latin typeface="Calibri"/>
                <a:ea typeface="Calibri"/>
                <a:cs typeface="Calibri"/>
                <a:sym typeface="Calibri"/>
              </a:defRPr>
            </a:lvl1pPr>
          </a:lstStyle>
          <a:p>
            <a:r>
              <a:t>Ο συντονιστής ανοίγει το εργαστήριο καλωσορίζοντας όλους και στη συνέχεια εξηγεί τους κύριους στόχους και τα θέματα. </a:t>
            </a:r>
            <a:endParaRPr>
              <a:latin typeface="Arial"/>
              <a:ea typeface="Arial"/>
              <a:cs typeface="Arial"/>
              <a:sym typeface="Aria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Shape 194"/>
          <p:cNvSpPr>
            <a:spLocks noGrp="1" noRot="1" noChangeAspect="1"/>
          </p:cNvSpPr>
          <p:nvPr>
            <p:ph type="sldImg"/>
          </p:nvPr>
        </p:nvSpPr>
        <p:spPr>
          <a:prstGeom prst="rect">
            <a:avLst/>
          </a:prstGeom>
        </p:spPr>
        <p:txBody>
          <a:bodyPr/>
          <a:lstStyle/>
          <a:p>
            <a:endParaRPr/>
          </a:p>
        </p:txBody>
      </p:sp>
      <p:sp>
        <p:nvSpPr>
          <p:cNvPr id="195" name="Shape 195"/>
          <p:cNvSpPr>
            <a:spLocks noGrp="1"/>
          </p:cNvSpPr>
          <p:nvPr>
            <p:ph type="body" sz="quarter" idx="1"/>
          </p:nvPr>
        </p:nvSpPr>
        <p:spPr>
          <a:prstGeom prst="rect">
            <a:avLst/>
          </a:prstGeom>
        </p:spPr>
        <p:txBody>
          <a:bodyPr/>
          <a:lstStyle>
            <a:lvl1pPr>
              <a:lnSpc>
                <a:spcPct val="115000"/>
              </a:lnSpc>
              <a:spcBef>
                <a:spcPts val="600"/>
              </a:spcBef>
              <a:defRPr sz="1800">
                <a:latin typeface="Calibri"/>
                <a:ea typeface="Calibri"/>
                <a:cs typeface="Calibri"/>
                <a:sym typeface="Calibri"/>
              </a:defRPr>
            </a:lvl1pPr>
          </a:lstStyle>
          <a:p>
            <a:r>
              <a:t>Η μαθητοκεντρική μάθηση είναι μια εκπαιδευτική προσέγγιση που δίνει προτεραιότητα στις ανάγκες, τα ενδιαφέροντα και τους τρόπους μάθησης των μεμονωμένων μαθητών. Μετατοπίζει την εστίαση από τη διδασκαλία που κατευθύνεται από τον εκπαιδευτικό σε μια διδασκαλία όπου οι μαθητές συμμετέχουν ενεργά στη μαθησιακή τους διαδικασία, αναλαμβάνοντας περισσότερη ευθύνη και έλεγχο. Αντί να λαμβάνουν παθητικά πληροφορίες, οι μαθητές συμμετέχουν σε δραστηριότητες που προάγουν την βαθύτερη κατανόηση, την κριτική σκέψη και την ανάπτυξη βασικών δεξιοτήτων ζωής, όπως η αυτοκατεύθυνση, η περιέργεια και η συνεργασία.</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 name="Shape 203"/>
          <p:cNvSpPr>
            <a:spLocks noGrp="1" noRot="1" noChangeAspect="1"/>
          </p:cNvSpPr>
          <p:nvPr>
            <p:ph type="sldImg"/>
          </p:nvPr>
        </p:nvSpPr>
        <p:spPr>
          <a:prstGeom prst="rect">
            <a:avLst/>
          </a:prstGeom>
        </p:spPr>
        <p:txBody>
          <a:bodyPr/>
          <a:lstStyle/>
          <a:p>
            <a:endParaRPr/>
          </a:p>
        </p:txBody>
      </p:sp>
      <p:sp>
        <p:nvSpPr>
          <p:cNvPr id="204" name="Shape 204"/>
          <p:cNvSpPr>
            <a:spLocks noGrp="1"/>
          </p:cNvSpPr>
          <p:nvPr>
            <p:ph type="body" sz="quarter" idx="1"/>
          </p:nvPr>
        </p:nvSpPr>
        <p:spPr>
          <a:prstGeom prst="rect">
            <a:avLst/>
          </a:prstGeom>
        </p:spPr>
        <p:txBody>
          <a:bodyPr/>
          <a:lstStyle/>
          <a:p>
            <a:pPr>
              <a:lnSpc>
                <a:spcPct val="115000"/>
              </a:lnSpc>
              <a:spcBef>
                <a:spcPts val="600"/>
              </a:spcBef>
              <a:defRPr sz="1800">
                <a:latin typeface="Calibri"/>
                <a:ea typeface="Calibri"/>
                <a:cs typeface="Calibri"/>
                <a:sym typeface="Calibri"/>
              </a:defRPr>
            </a:pPr>
            <a:r>
              <a:t>Σε ένα εκπαιδευτικό μοντέλο που επικεντρώνεται στον μαθητή, ο εκπαιδευτικός-εκπαιδευτής δεν είναι πλέον η παντοδύναμη πηγή κάθε γνώσης, αλλά ο διαμεσολαβητής της μάθησης, ο οποίος θέτει τις σωστές ερωτήσεις που οδηγούν στη μάθηση και παρέχει πλαίσια αναφοράς και κατεύθυνση.</a:t>
            </a:r>
            <a:endParaRPr>
              <a:latin typeface="Arial"/>
              <a:ea typeface="Arial"/>
              <a:cs typeface="Arial"/>
              <a:sym typeface="Arial"/>
            </a:endParaRPr>
          </a:p>
          <a:p>
            <a:pPr>
              <a:lnSpc>
                <a:spcPct val="115000"/>
              </a:lnSpc>
              <a:spcBef>
                <a:spcPts val="600"/>
              </a:spcBef>
              <a:defRPr sz="1800">
                <a:latin typeface="Calibri"/>
                <a:ea typeface="Calibri"/>
                <a:cs typeface="Calibri"/>
                <a:sym typeface="Calibri"/>
              </a:defRPr>
            </a:pPr>
            <a:r>
              <a:t>Για τους παραδοσιακά εκπαιδευμένους, έμπειρους εκπαιδευτικούς και εκπαιδευτές, αυτό είναι μια δύσκολη άσκηση. Είναι συνηθισμένοι να δηλώνουν την «αλήθεια», να διορθώνουν την απόδοση των δεξιοτήτων των μαθητών, να κριτικάρουν τη συμπεριφορά ή τις προσπάθειές τους. Με άλλα λόγια, οι ίδιοι αποτελούν το πλαίσιο αναφοράς για το τι πρέπει να επιτευχθεί.</a:t>
            </a:r>
            <a:endParaRPr>
              <a:latin typeface="Arial"/>
              <a:ea typeface="Arial"/>
              <a:cs typeface="Arial"/>
              <a:sym typeface="Arial"/>
            </a:endParaRPr>
          </a:p>
          <a:p>
            <a:pPr>
              <a:defRPr sz="1800">
                <a:latin typeface="Calibri"/>
                <a:ea typeface="Calibri"/>
                <a:cs typeface="Calibri"/>
                <a:sym typeface="Calibri"/>
              </a:defRPr>
            </a:pPr>
            <a:r>
              <a:t>Η καθοδήγηση των μαθητών κατά τη διάρκεια της μαθησιακής διαδικασίας, η υποστήριξη της εξερεύνησης των δικών τους δυνατοτήτων, η παροχή θετικής και ενθαρρυντικής ανατροφοδότησης, η ανοιχτή στάση απέναντι σε μη συμβατικές λύσεις, είναι δεξιότητες που είναι σχεδόν αντίθετες με την παραδοσιακή διδασκαλία. </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 name="Shape 212"/>
          <p:cNvSpPr>
            <a:spLocks noGrp="1" noRot="1" noChangeAspect="1"/>
          </p:cNvSpPr>
          <p:nvPr>
            <p:ph type="sldImg"/>
          </p:nvPr>
        </p:nvSpPr>
        <p:spPr>
          <a:prstGeom prst="rect">
            <a:avLst/>
          </a:prstGeom>
        </p:spPr>
        <p:txBody>
          <a:bodyPr/>
          <a:lstStyle/>
          <a:p>
            <a:endParaRPr/>
          </a:p>
        </p:txBody>
      </p:sp>
      <p:sp>
        <p:nvSpPr>
          <p:cNvPr id="213" name="Shape 213"/>
          <p:cNvSpPr>
            <a:spLocks noGrp="1"/>
          </p:cNvSpPr>
          <p:nvPr>
            <p:ph type="body" sz="quarter" idx="1"/>
          </p:nvPr>
        </p:nvSpPr>
        <p:spPr>
          <a:prstGeom prst="rect">
            <a:avLst/>
          </a:prstGeom>
        </p:spPr>
        <p:txBody>
          <a:bodyPr/>
          <a:lstStyle/>
          <a:p>
            <a:pPr>
              <a:lnSpc>
                <a:spcPct val="107000"/>
              </a:lnSpc>
              <a:spcBef>
                <a:spcPts val="800"/>
              </a:spcBef>
              <a:defRPr sz="1800">
                <a:latin typeface="Calibri"/>
                <a:ea typeface="Calibri"/>
                <a:cs typeface="Calibri"/>
                <a:sym typeface="Calibri"/>
              </a:defRPr>
            </a:pPr>
            <a:r>
              <a:t>Οι μαθητές/εκπαιδευόμενοι σας δεν είναι λευκοί καμβάδες, έχουν ένα υπόβαθρο, έχουν ήδη αποκτήσει εμπειρία, προέρχονται από ή αποτελούν μέρος ενός συγκεκριμένου τύπου εκπαίδευσης, σε ένα συγκεκριμένο επίπεδο. Η γνώση και η κατανόηση της ομάδας-στόχου σας και των ατόμων που την απαρτίζουν αποτελεί τη βάση για τη μαθητοκεντρική μάθηση. Οι μαθητές συχνά εκπαιδεύονται σε ομάδες και επηρεάζουν και παρεμβαίνουν ο ένας στον άλλο κατά τη διάρκεια της μαθησιακής διαδικασίας. Το μέγεθος της ομάδας επηρεάζει τον τρόπο με τον οποίο αντιδρούν και τον τρόπο με τον οποίο μπορείτε να επικοινωνείτε μαζί τους. Η δυναμική της ομάδας επηρεάζει τον τρόπο με τον οποίο ενεργούν ως μέλη της ομάδας.</a:t>
            </a:r>
            <a:endParaRPr>
              <a:latin typeface="Arial"/>
              <a:ea typeface="Arial"/>
              <a:cs typeface="Arial"/>
              <a:sym typeface="Aria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 name="Shape 219"/>
          <p:cNvSpPr>
            <a:spLocks noGrp="1" noRot="1" noChangeAspect="1"/>
          </p:cNvSpPr>
          <p:nvPr>
            <p:ph type="sldImg"/>
          </p:nvPr>
        </p:nvSpPr>
        <p:spPr>
          <a:prstGeom prst="rect">
            <a:avLst/>
          </a:prstGeom>
        </p:spPr>
        <p:txBody>
          <a:bodyPr/>
          <a:lstStyle/>
          <a:p>
            <a:endParaRPr/>
          </a:p>
        </p:txBody>
      </p:sp>
      <p:sp>
        <p:nvSpPr>
          <p:cNvPr id="220" name="Shape 220"/>
          <p:cNvSpPr>
            <a:spLocks noGrp="1"/>
          </p:cNvSpPr>
          <p:nvPr>
            <p:ph type="body" sz="quarter" idx="1"/>
          </p:nvPr>
        </p:nvSpPr>
        <p:spPr>
          <a:prstGeom prst="rect">
            <a:avLst/>
          </a:prstGeom>
        </p:spPr>
        <p:txBody>
          <a:bodyPr/>
          <a:lstStyle>
            <a:lvl1pPr>
              <a:defRPr sz="1800">
                <a:latin typeface="Calibri"/>
                <a:ea typeface="Calibri"/>
                <a:cs typeface="Calibri"/>
                <a:sym typeface="Calibri"/>
              </a:defRPr>
            </a:lvl1pPr>
          </a:lstStyle>
          <a:p>
            <a:r>
              <a:t>Η διαδικτυακή μάθηση με επίκεντρο τον μαθητή αποτελείται βασικά από τα ίδια στοιχεία με την ζωντανή αλληλεπίδραση, αλλά αυτά τα στοιχεία δεν μπορούν να αναπτυχθούν με μια αυθόρμητη δράση, η οποία είναι χαρακτηριστική της μάθησης πρόσωπο με πρόσωπο. Απαιτούν  πολύ προγραμματισμό, πρόθεση και σχεδιασμό διδασκαλίας</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 name="Shape 227"/>
          <p:cNvSpPr>
            <a:spLocks noGrp="1" noRot="1" noChangeAspect="1"/>
          </p:cNvSpPr>
          <p:nvPr>
            <p:ph type="sldImg"/>
          </p:nvPr>
        </p:nvSpPr>
        <p:spPr>
          <a:prstGeom prst="rect">
            <a:avLst/>
          </a:prstGeom>
        </p:spPr>
        <p:txBody>
          <a:bodyPr/>
          <a:lstStyle/>
          <a:p>
            <a:endParaRPr/>
          </a:p>
        </p:txBody>
      </p:sp>
      <p:sp>
        <p:nvSpPr>
          <p:cNvPr id="228" name="Shape 228"/>
          <p:cNvSpPr>
            <a:spLocks noGrp="1"/>
          </p:cNvSpPr>
          <p:nvPr>
            <p:ph type="body" sz="quarter" idx="1"/>
          </p:nvPr>
        </p:nvSpPr>
        <p:spPr>
          <a:prstGeom prst="rect">
            <a:avLst/>
          </a:prstGeom>
        </p:spPr>
        <p:txBody>
          <a:bodyPr/>
          <a:lstStyle/>
          <a:p>
            <a:pPr>
              <a:lnSpc>
                <a:spcPct val="115000"/>
              </a:lnSpc>
              <a:spcBef>
                <a:spcPts val="600"/>
              </a:spcBef>
              <a:defRPr sz="1800">
                <a:latin typeface="Calibri"/>
                <a:ea typeface="Calibri"/>
                <a:cs typeface="Calibri"/>
                <a:sym typeface="Calibri"/>
              </a:defRPr>
            </a:pPr>
            <a:r>
              <a:t>Η προσέγγιση της διδασκαλίας και της κατάρτισης αποτελεί το ευρύτερο πλαίσιο στο οποίο ο μαθητής θα εξελιχθεί σε ικανό άτομο. Βασίζεται στο εκπαιδευτικό όραμα, στην συγκεκριμένη κατάσταση και στις ανάγκες των μαθητών.  Η προσέγγιση μπορεί να είναι τυπική, άτυπη ή μη τυπική, μπορεί να είναι θεωρητική ή πρακτική και μπορεί να είναι στην πραγματική ζωή ή στο διαδίκτυο. </a:t>
            </a:r>
            <a:endParaRPr>
              <a:latin typeface="Arial"/>
              <a:ea typeface="Arial"/>
              <a:cs typeface="Arial"/>
              <a:sym typeface="Arial"/>
            </a:endParaRPr>
          </a:p>
          <a:p>
            <a:pPr>
              <a:defRPr sz="1800">
                <a:latin typeface="Calibri"/>
                <a:ea typeface="Calibri"/>
                <a:cs typeface="Calibri"/>
                <a:sym typeface="Calibri"/>
              </a:defRPr>
            </a:pPr>
            <a:r>
              <a:t>Η μαθησιακή διαδρομή, τα δομημένα βήματα που πρέπει να ακολουθήσει ένας μαθητής για να φτάσει στο επίπεδο ενός ικανόυ ατόμου, είναι ο συγκεκριμένος συνδυασμός μορφών μάθησης που οδηγούν σε αυτό το επίπεδο. </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 name="Shape 233"/>
          <p:cNvSpPr>
            <a:spLocks noGrp="1" noRot="1" noChangeAspect="1"/>
          </p:cNvSpPr>
          <p:nvPr>
            <p:ph type="sldImg"/>
          </p:nvPr>
        </p:nvSpPr>
        <p:spPr>
          <a:prstGeom prst="rect">
            <a:avLst/>
          </a:prstGeom>
        </p:spPr>
        <p:txBody>
          <a:bodyPr/>
          <a:lstStyle/>
          <a:p>
            <a:endParaRPr/>
          </a:p>
        </p:txBody>
      </p:sp>
      <p:sp>
        <p:nvSpPr>
          <p:cNvPr id="234" name="Shape 234"/>
          <p:cNvSpPr>
            <a:spLocks noGrp="1"/>
          </p:cNvSpPr>
          <p:nvPr>
            <p:ph type="body" sz="quarter" idx="1"/>
          </p:nvPr>
        </p:nvSpPr>
        <p:spPr>
          <a:prstGeom prst="rect">
            <a:avLst/>
          </a:prstGeom>
        </p:spPr>
        <p:txBody>
          <a:bodyPr/>
          <a:lstStyle>
            <a:lvl1pPr>
              <a:defRPr sz="1800">
                <a:latin typeface="Calibri"/>
                <a:ea typeface="Calibri"/>
                <a:cs typeface="Calibri"/>
                <a:sym typeface="Calibri"/>
              </a:defRPr>
            </a:lvl1pPr>
          </a:lstStyle>
          <a:p>
            <a:r>
              <a:t>Μπορούμε να διακρίνουμε τα εκπαιδευτικά πλαίσια σε τυπική, μη τυπική και άτυπη μάθηση. Το Cedefop περιγράφει αυτά τα διαφορετικά πλαίσια στο Γλωσσάριό του </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 name="Shape 240"/>
          <p:cNvSpPr>
            <a:spLocks noGrp="1" noRot="1" noChangeAspect="1"/>
          </p:cNvSpPr>
          <p:nvPr>
            <p:ph type="sldImg"/>
          </p:nvPr>
        </p:nvSpPr>
        <p:spPr>
          <a:prstGeom prst="rect">
            <a:avLst/>
          </a:prstGeom>
        </p:spPr>
        <p:txBody>
          <a:bodyPr/>
          <a:lstStyle/>
          <a:p>
            <a:endParaRPr/>
          </a:p>
        </p:txBody>
      </p:sp>
      <p:sp>
        <p:nvSpPr>
          <p:cNvPr id="241" name="Shape 241"/>
          <p:cNvSpPr>
            <a:spLocks noGrp="1"/>
          </p:cNvSpPr>
          <p:nvPr>
            <p:ph type="body" sz="quarter" idx="1"/>
          </p:nvPr>
        </p:nvSpPr>
        <p:spPr>
          <a:prstGeom prst="rect">
            <a:avLst/>
          </a:prstGeom>
        </p:spPr>
        <p:txBody>
          <a:bodyPr/>
          <a:lstStyle>
            <a:lvl1pPr>
              <a:lnSpc>
                <a:spcPct val="115000"/>
              </a:lnSpc>
              <a:spcBef>
                <a:spcPts val="600"/>
              </a:spcBef>
              <a:defRPr sz="1800">
                <a:latin typeface="Calibri"/>
                <a:ea typeface="Calibri"/>
                <a:cs typeface="Calibri"/>
                <a:sym typeface="Calibri"/>
              </a:defRPr>
            </a:lvl1pPr>
          </a:lstStyle>
          <a:p>
            <a:r>
              <a:t>Καθώς ο κόσμος της εργασίας και της μάθησης εξελίσσεται, ειδικά σε τομείς με γρήγορους ρυθμούς και μη γραμμική εξέλιξη, όπως οι παραστατικές τέχνες και οι πολιτιστικές βιομηχανίες, οι παραδοσιακές μέθοδοι πιστοποίησης δεξιοτήτων και εμπειριών συχνά αποδεικνύονται ανεπαρκείς. Εδώ έρχονται τα ψηφιακά σήματα — μια καινοτόμος μορφή πιστοποίησης που προσφέρει ευελιξία, ορατότητα και αναγνώριση για τη μάθηση και την επαγγελματική ανάπτυξη που ενδέχεται να μην είναι επίσημα πιστοποιημένες.</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 name="Shape 248"/>
          <p:cNvSpPr>
            <a:spLocks noGrp="1" noRot="1" noChangeAspect="1"/>
          </p:cNvSpPr>
          <p:nvPr>
            <p:ph type="sldImg"/>
          </p:nvPr>
        </p:nvSpPr>
        <p:spPr>
          <a:prstGeom prst="rect">
            <a:avLst/>
          </a:prstGeom>
        </p:spPr>
        <p:txBody>
          <a:bodyPr/>
          <a:lstStyle/>
          <a:p>
            <a:endParaRPr/>
          </a:p>
        </p:txBody>
      </p:sp>
      <p:sp>
        <p:nvSpPr>
          <p:cNvPr id="249" name="Shape 249"/>
          <p:cNvSpPr>
            <a:spLocks noGrp="1"/>
          </p:cNvSpPr>
          <p:nvPr>
            <p:ph type="body" sz="quarter" idx="1"/>
          </p:nvPr>
        </p:nvSpPr>
        <p:spPr>
          <a:prstGeom prst="rect">
            <a:avLst/>
          </a:prstGeom>
        </p:spPr>
        <p:txBody>
          <a:bodyPr/>
          <a:lstStyle/>
          <a:p>
            <a:pPr>
              <a:lnSpc>
                <a:spcPct val="115000"/>
              </a:lnSpc>
              <a:spcBef>
                <a:spcPts val="600"/>
              </a:spcBef>
              <a:defRPr sz="1800">
                <a:latin typeface="Calibri"/>
                <a:ea typeface="Calibri"/>
                <a:cs typeface="Calibri"/>
                <a:sym typeface="Calibri"/>
              </a:defRPr>
            </a:pPr>
            <a:r>
              <a:t>Οι στόχοι της διδασκαλίας και της κατάρτισης είναι ευρείς και ποικίλοι. Για να μπορέσει κανείς να επιλέξει μια μεθοδολογία, πρέπει να αντιστοιχίσει τις ανάγκες και τα χαρακτηριστικά ενός θέματος ή μιας ικανότητας με τους στόχους μιας μεθοδολογίας.  Κάθε μέθοδος έχει συγκεκριμένους στόχους, οι οποίοι μπορούν να διακριθούν σε:</a:t>
            </a:r>
            <a:endParaRPr>
              <a:latin typeface="Arial"/>
              <a:ea typeface="Arial"/>
              <a:cs typeface="Arial"/>
              <a:sym typeface="Arial"/>
            </a:endParaRPr>
          </a:p>
          <a:p>
            <a:pPr marL="342900" indent="-342900">
              <a:lnSpc>
                <a:spcPct val="115000"/>
              </a:lnSpc>
              <a:spcBef>
                <a:spcPts val="600"/>
              </a:spcBef>
              <a:buSzPct val="100000"/>
              <a:buFont typeface="Symbol"/>
              <a:buChar char="·"/>
              <a:defRPr sz="1800">
                <a:latin typeface="Calibri"/>
                <a:ea typeface="Calibri"/>
                <a:cs typeface="Calibri"/>
                <a:sym typeface="Calibri"/>
              </a:defRPr>
            </a:pPr>
            <a:r>
              <a:t>Γνώση και ανακεφαλαίωση</a:t>
            </a:r>
            <a:endParaRPr>
              <a:latin typeface="Arial"/>
              <a:ea typeface="Arial"/>
              <a:cs typeface="Arial"/>
              <a:sym typeface="Arial"/>
            </a:endParaRPr>
          </a:p>
          <a:p>
            <a:pPr marL="342900" indent="-342900">
              <a:lnSpc>
                <a:spcPct val="115000"/>
              </a:lnSpc>
              <a:spcBef>
                <a:spcPts val="600"/>
              </a:spcBef>
              <a:buSzPct val="100000"/>
              <a:buFont typeface="Symbol"/>
              <a:buChar char="·"/>
              <a:defRPr sz="1800">
                <a:latin typeface="Calibri"/>
                <a:ea typeface="Calibri"/>
                <a:cs typeface="Calibri"/>
                <a:sym typeface="Calibri"/>
              </a:defRPr>
            </a:pPr>
            <a:r>
              <a:t>Κατανόηση</a:t>
            </a:r>
            <a:endParaRPr>
              <a:latin typeface="Arial"/>
              <a:ea typeface="Arial"/>
              <a:cs typeface="Arial"/>
              <a:sym typeface="Arial"/>
            </a:endParaRPr>
          </a:p>
          <a:p>
            <a:pPr marL="342900" indent="-342900">
              <a:lnSpc>
                <a:spcPct val="115000"/>
              </a:lnSpc>
              <a:spcBef>
                <a:spcPts val="600"/>
              </a:spcBef>
              <a:buSzPct val="100000"/>
              <a:buFont typeface="Symbol"/>
              <a:buChar char="·"/>
              <a:defRPr sz="1800">
                <a:latin typeface="Calibri"/>
                <a:ea typeface="Calibri"/>
                <a:cs typeface="Calibri"/>
                <a:sym typeface="Calibri"/>
              </a:defRPr>
            </a:pPr>
            <a:r>
              <a:t>Εκπαίδευση </a:t>
            </a:r>
            <a:endParaRPr>
              <a:latin typeface="Arial"/>
              <a:ea typeface="Arial"/>
              <a:cs typeface="Arial"/>
              <a:sym typeface="Arial"/>
            </a:endParaRPr>
          </a:p>
          <a:p>
            <a:pPr marL="342900" indent="-342900">
              <a:lnSpc>
                <a:spcPct val="115000"/>
              </a:lnSpc>
              <a:spcBef>
                <a:spcPts val="600"/>
              </a:spcBef>
              <a:buSzPct val="100000"/>
              <a:buFont typeface="Symbol"/>
              <a:buChar char="·"/>
              <a:defRPr sz="1800">
                <a:latin typeface="Calibri"/>
                <a:ea typeface="Calibri"/>
                <a:cs typeface="Calibri"/>
                <a:sym typeface="Calibri"/>
              </a:defRPr>
            </a:pPr>
            <a:r>
              <a:t>Δημιουργία ρουτίνας</a:t>
            </a:r>
            <a:endParaRPr>
              <a:latin typeface="Arial"/>
              <a:ea typeface="Arial"/>
              <a:cs typeface="Arial"/>
              <a:sym typeface="Arial"/>
            </a:endParaRPr>
          </a:p>
          <a:p>
            <a:pPr marL="342900" indent="-342900">
              <a:lnSpc>
                <a:spcPct val="115000"/>
              </a:lnSpc>
              <a:spcBef>
                <a:spcPts val="600"/>
              </a:spcBef>
              <a:buSzPct val="100000"/>
              <a:buFont typeface="Symbol"/>
              <a:buChar char="·"/>
              <a:defRPr sz="1800">
                <a:latin typeface="Calibri"/>
                <a:ea typeface="Calibri"/>
                <a:cs typeface="Calibri"/>
                <a:sym typeface="Calibri"/>
              </a:defRPr>
            </a:pPr>
            <a:r>
              <a:t>Εφαρμογή σε συγκεκριμένο πλαίσιο</a:t>
            </a:r>
            <a:endParaRPr>
              <a:latin typeface="Arial"/>
              <a:ea typeface="Arial"/>
              <a:cs typeface="Arial"/>
              <a:sym typeface="Arial"/>
            </a:endParaRPr>
          </a:p>
          <a:p>
            <a:pPr marL="342900" indent="-342900">
              <a:lnSpc>
                <a:spcPct val="115000"/>
              </a:lnSpc>
              <a:spcBef>
                <a:spcPts val="600"/>
              </a:spcBef>
              <a:buSzPct val="100000"/>
              <a:buFont typeface="Symbol"/>
              <a:buChar char="·"/>
              <a:defRPr sz="1800">
                <a:latin typeface="Calibri"/>
                <a:ea typeface="Calibri"/>
                <a:cs typeface="Calibri"/>
                <a:sym typeface="Calibri"/>
              </a:defRPr>
            </a:pPr>
            <a:r>
              <a:t>Ανακάλυψη </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5" name="Shape 255"/>
          <p:cNvSpPr>
            <a:spLocks noGrp="1" noRot="1" noChangeAspect="1"/>
          </p:cNvSpPr>
          <p:nvPr>
            <p:ph type="sldImg"/>
          </p:nvPr>
        </p:nvSpPr>
        <p:spPr>
          <a:prstGeom prst="rect">
            <a:avLst/>
          </a:prstGeom>
        </p:spPr>
        <p:txBody>
          <a:bodyPr/>
          <a:lstStyle/>
          <a:p>
            <a:endParaRPr/>
          </a:p>
        </p:txBody>
      </p:sp>
      <p:sp>
        <p:nvSpPr>
          <p:cNvPr id="256" name="Shape 256"/>
          <p:cNvSpPr>
            <a:spLocks noGrp="1"/>
          </p:cNvSpPr>
          <p:nvPr>
            <p:ph type="body" sz="quarter" idx="1"/>
          </p:nvPr>
        </p:nvSpPr>
        <p:spPr>
          <a:prstGeom prst="rect">
            <a:avLst/>
          </a:prstGeom>
        </p:spPr>
        <p:txBody>
          <a:bodyPr/>
          <a:lstStyle>
            <a:lvl1pPr>
              <a:lnSpc>
                <a:spcPct val="115000"/>
              </a:lnSpc>
              <a:spcBef>
                <a:spcPts val="600"/>
              </a:spcBef>
              <a:defRPr sz="1800">
                <a:latin typeface="Calibri"/>
                <a:ea typeface="Calibri"/>
                <a:cs typeface="Calibri"/>
                <a:sym typeface="Calibri"/>
              </a:defRPr>
            </a:lvl1pPr>
          </a:lstStyle>
          <a:p>
            <a:r>
              <a:t>Η ομαδική εργασία περιλαμβάνει τη συνεργασία των μαθητών για την ολοκλήρωση μιας εργασίας ή ενός έργου χωρίς καθορισμένους ρόλους. Προωθεί την επικοινωνία, την ομαδική εργασία και την επίλυση προβλημάτων, ενθαρρύνοντας τους μαθητές να μοιράζονται ιδέες, να διαπραγματεύονται και να καταλήγουν σε συναίνεση. Η συνεργατική μάθηση είναι ένα παιδαγωγικό μοντέλο που βασίζεται στην κοινωνικοποίηση των μαθητών που συνεργάζονται για την επίτευξη κοινών στόχων ή την ολοκλήρωση ομαδικών εργασιών που δεν θα μπορούσαν να ολοκληρώσουν μόνοι τους.</a:t>
            </a:r>
            <a:endParaRPr>
              <a:latin typeface="Arial"/>
              <a:ea typeface="Arial"/>
              <a:cs typeface="Arial"/>
              <a:sym typeface="Aria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 name="Shape 262"/>
          <p:cNvSpPr>
            <a:spLocks noGrp="1" noRot="1" noChangeAspect="1"/>
          </p:cNvSpPr>
          <p:nvPr>
            <p:ph type="sldImg"/>
          </p:nvPr>
        </p:nvSpPr>
        <p:spPr>
          <a:prstGeom prst="rect">
            <a:avLst/>
          </a:prstGeom>
        </p:spPr>
        <p:txBody>
          <a:bodyPr/>
          <a:lstStyle/>
          <a:p>
            <a:endParaRPr/>
          </a:p>
        </p:txBody>
      </p:sp>
      <p:sp>
        <p:nvSpPr>
          <p:cNvPr id="263" name="Shape 263"/>
          <p:cNvSpPr>
            <a:spLocks noGrp="1"/>
          </p:cNvSpPr>
          <p:nvPr>
            <p:ph type="body" sz="quarter" idx="1"/>
          </p:nvPr>
        </p:nvSpPr>
        <p:spPr>
          <a:prstGeom prst="rect">
            <a:avLst/>
          </a:prstGeom>
        </p:spPr>
        <p:txBody>
          <a:bodyPr/>
          <a:lstStyle/>
          <a:p>
            <a:pPr>
              <a:defRPr sz="1100"/>
            </a:pPr>
            <a:r>
              <a:t>Οι επαγγελματίες δεν χρησιμοποιούν μόνο </a:t>
            </a:r>
            <a:r>
              <a:rPr sz="1800">
                <a:latin typeface="Calibri"/>
                <a:ea typeface="Calibri"/>
                <a:cs typeface="Calibri"/>
                <a:sym typeface="Calibri"/>
              </a:rPr>
              <a:t>εργαλεία Ενώ η ομαδική συνεργασία δεν προβλέπει καμία ιεραρχία μεταξύ των συμμετεχόντων, η ομαδική εργασία βάσει ρόλων αναθέτει συγκεκριμένες λειτουργίες ή ευθύνες σε κάθε μέλος της ομάδας, προσομοιώνοντας πραγματικούς επαγγελματικούς ρόλους μέσα σε μια ομάδα. Αυτή η μέθοδος ενισχύει την κατανόηση των ατομικών συνεισφορών και των αλληλεξαρτήσεων, προωθώντας την υπευθυνότητα και τις ηγετικές δεξιότητες. Προετοιμάζει τους μαθητές για περιβάλλοντα συνεργατικής εργασίας, δίνοντας έμφαση στον συντονισμό, την ανάθεση αρμοδιοτήτων και τον σεβασμό για τη διαφορετική εμπειρογνωμοσύνη, κάτι που είναι ζωτικής σημασίας σε σύνθετα επαγγελματικά περιβάλλοντα.</a:t>
            </a:r>
            <a:endParaRPr sz="1800">
              <a:latin typeface="Arial"/>
              <a:ea typeface="Arial"/>
              <a:cs typeface="Arial"/>
              <a:sym typeface="Arial"/>
            </a:endParaRPr>
          </a:p>
          <a:p>
            <a:pPr>
              <a:defRPr sz="1100"/>
            </a:pPr>
            <a:r>
              <a:t> Ασχολούνται με συστήματα που διαμορφώνουν την ευημερία, την αυτονομία και τη συνεργασία. Ως εκπαιδευτές, εξετάστε πώς αυτά τα δικαιώματα αντικατοπτρίζονται στα εργαλεία, τις προσδοκίες και τους κανόνες που βοηθάτε να ενσωματωθούν</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 name="Shape 118"/>
          <p:cNvSpPr>
            <a:spLocks noGrp="1" noRot="1" noChangeAspect="1"/>
          </p:cNvSpPr>
          <p:nvPr>
            <p:ph type="sldImg"/>
          </p:nvPr>
        </p:nvSpPr>
        <p:spPr>
          <a:prstGeom prst="rect">
            <a:avLst/>
          </a:prstGeom>
        </p:spPr>
        <p:txBody>
          <a:bodyPr/>
          <a:lstStyle/>
          <a:p>
            <a:endParaRPr/>
          </a:p>
        </p:txBody>
      </p:sp>
      <p:sp>
        <p:nvSpPr>
          <p:cNvPr id="119" name="Shape 119"/>
          <p:cNvSpPr>
            <a:spLocks noGrp="1"/>
          </p:cNvSpPr>
          <p:nvPr>
            <p:ph type="body" sz="quarter" idx="1"/>
          </p:nvPr>
        </p:nvSpPr>
        <p:spPr>
          <a:prstGeom prst="rect">
            <a:avLst/>
          </a:prstGeom>
        </p:spPr>
        <p:txBody>
          <a:bodyPr/>
          <a:lstStyle>
            <a:lvl1pPr>
              <a:defRPr sz="1800">
                <a:latin typeface="Calibri"/>
                <a:ea typeface="Calibri"/>
                <a:cs typeface="Calibri"/>
                <a:sym typeface="Calibri"/>
              </a:defRPr>
            </a:lvl1pPr>
          </a:lstStyle>
          <a:p>
            <a:r>
              <a:t>Σκοπός είναι να παρέχονται στους εκπαιδευτές και τους εκπαιδευτικούς της τριτοβάθμιας εκπαίδευσης και της επαγγελματικής εκπαίδευσης και κατάρτισης που δραστηριοποιούνται στον τομέα των παραστατικών τεχνών πρακτικές γνώσεις, εργαλεία και στρατηγικές για την αποτελεσματική παροχή εκπαίδευσης, συμπληρώνοντας τις προηγμένες εκπαιδευτικές πρακτικές για τη δια βίου μάθηση. </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 name="Shape 269"/>
          <p:cNvSpPr>
            <a:spLocks noGrp="1" noRot="1" noChangeAspect="1"/>
          </p:cNvSpPr>
          <p:nvPr>
            <p:ph type="sldImg"/>
          </p:nvPr>
        </p:nvSpPr>
        <p:spPr>
          <a:prstGeom prst="rect">
            <a:avLst/>
          </a:prstGeom>
        </p:spPr>
        <p:txBody>
          <a:bodyPr/>
          <a:lstStyle/>
          <a:p>
            <a:endParaRPr/>
          </a:p>
        </p:txBody>
      </p:sp>
      <p:sp>
        <p:nvSpPr>
          <p:cNvPr id="270" name="Shape 270"/>
          <p:cNvSpPr>
            <a:spLocks noGrp="1"/>
          </p:cNvSpPr>
          <p:nvPr>
            <p:ph type="body" sz="quarter" idx="1"/>
          </p:nvPr>
        </p:nvSpPr>
        <p:spPr>
          <a:prstGeom prst="rect">
            <a:avLst/>
          </a:prstGeom>
        </p:spPr>
        <p:txBody>
          <a:bodyPr/>
          <a:lstStyle>
            <a:lvl1pPr>
              <a:lnSpc>
                <a:spcPct val="115000"/>
              </a:lnSpc>
              <a:spcBef>
                <a:spcPts val="600"/>
              </a:spcBef>
              <a:defRPr sz="1800">
                <a:latin typeface="Calibri"/>
                <a:ea typeface="Calibri"/>
                <a:cs typeface="Calibri"/>
                <a:sym typeface="Calibri"/>
              </a:defRPr>
            </a:lvl1pPr>
          </a:lstStyle>
          <a:p>
            <a:r>
              <a:t>Εκπαιδευτικό μοντέλο που χρησιμοποιεί τυπικά στοιχεία παιχνιδιού (π.χ. βαθμολογία, ανταγωνισμός με άλλους, κανόνες παιχνιδιού) για να αυξήσει την εμπλοκή των μαθητών, να αλλάξει τη συμπεριφορά τους ή να επιτύχει ένα συγκεκριμένο αποτέλεσμα.</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 name="Shape 276"/>
          <p:cNvSpPr>
            <a:spLocks noGrp="1" noRot="1" noChangeAspect="1"/>
          </p:cNvSpPr>
          <p:nvPr>
            <p:ph type="sldImg"/>
          </p:nvPr>
        </p:nvSpPr>
        <p:spPr>
          <a:prstGeom prst="rect">
            <a:avLst/>
          </a:prstGeom>
        </p:spPr>
        <p:txBody>
          <a:bodyPr/>
          <a:lstStyle/>
          <a:p>
            <a:endParaRPr/>
          </a:p>
        </p:txBody>
      </p:sp>
      <p:sp>
        <p:nvSpPr>
          <p:cNvPr id="277" name="Shape 277"/>
          <p:cNvSpPr>
            <a:spLocks noGrp="1"/>
          </p:cNvSpPr>
          <p:nvPr>
            <p:ph type="body" sz="quarter" idx="1"/>
          </p:nvPr>
        </p:nvSpPr>
        <p:spPr>
          <a:prstGeom prst="rect">
            <a:avLst/>
          </a:prstGeom>
        </p:spPr>
        <p:txBody>
          <a:bodyPr/>
          <a:lstStyle>
            <a:lvl1pPr>
              <a:defRPr sz="1800">
                <a:latin typeface="Calibri"/>
                <a:ea typeface="Calibri"/>
                <a:cs typeface="Calibri"/>
                <a:sym typeface="Calibri"/>
              </a:defRPr>
            </a:lvl1pPr>
          </a:lstStyle>
          <a:p>
            <a:r>
              <a:t>Τα μοντέλα κλίμακας και οι προσομοιώσεις είναι πολύτιμα εργαλεία στη διδασκαλία και την εκπαίδευση, καθώς παρέχουν ένα ασφαλές και ελεγχόμενο περιβάλλον για την εκμάθηση πρακτικών δεξιοτήτων και εννοιών. Επιτρέπουν στους μαθητές να αλληλεπιδρούν με αναπαραστάσεις πραγματικών συστημάτων, να εξασκούνται στη λήψη αποφάσεων και να αναπτύσσουν ικανότητες επίλυσης προβλημάτων χωρίς τους κινδύνους και τις πολυπλοκότητες του πραγματικού περιβάλλοντος. </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 name="Shape 308"/>
          <p:cNvSpPr>
            <a:spLocks noGrp="1" noRot="1" noChangeAspect="1"/>
          </p:cNvSpPr>
          <p:nvPr>
            <p:ph type="sldImg"/>
          </p:nvPr>
        </p:nvSpPr>
        <p:spPr>
          <a:prstGeom prst="rect">
            <a:avLst/>
          </a:prstGeom>
        </p:spPr>
        <p:txBody>
          <a:bodyPr/>
          <a:lstStyle/>
          <a:p>
            <a:endParaRPr/>
          </a:p>
        </p:txBody>
      </p:sp>
      <p:sp>
        <p:nvSpPr>
          <p:cNvPr id="309" name="Shape 309"/>
          <p:cNvSpPr>
            <a:spLocks noGrp="1"/>
          </p:cNvSpPr>
          <p:nvPr>
            <p:ph type="body" sz="quarter" idx="1"/>
          </p:nvPr>
        </p:nvSpPr>
        <p:spPr>
          <a:prstGeom prst="rect">
            <a:avLst/>
          </a:prstGeom>
        </p:spPr>
        <p:txBody>
          <a:bodyPr/>
          <a:lstStyle/>
          <a:p>
            <a:pPr>
              <a:lnSpc>
                <a:spcPct val="115000"/>
              </a:lnSpc>
              <a:spcBef>
                <a:spcPts val="600"/>
              </a:spcBef>
              <a:defRPr sz="1800">
                <a:latin typeface="Calibri"/>
                <a:ea typeface="Calibri"/>
                <a:cs typeface="Calibri"/>
                <a:sym typeface="Calibri"/>
              </a:defRPr>
            </a:pPr>
            <a:r>
              <a:t>Σε μια ανάλυση εκπαιδευτικών αναγκών θέτουμε τις βάσεις ενός εκπαιδευτικού προγράμματος με βάση την ανάλυση της πραγματικής κατάστασης σε σχέση με την αναμενόμενη κατάσταση. Επομένως, η ανάλυση εκπαιδευτικών αναγκών εξαρτάται από την ομάδα-στόχο και/ή τις ανάγκες ενός επαγγελματικού οργανισμού. Οι εκπαιδευτικές ανάγκες ορίζονται σε </a:t>
            </a:r>
            <a:r>
              <a:rPr b="1"/>
              <a:t>δεξιότητες </a:t>
            </a:r>
            <a:r>
              <a:t>ή σε πιο συγκεκριμένα </a:t>
            </a:r>
            <a:r>
              <a:rPr b="1"/>
              <a:t>μαθησιακά αποτελέσματα</a:t>
            </a:r>
            <a:r>
              <a:t>. Μόλις γνωρίζουμε τις ακριβείς ανάγκες, μπορούμε να αναπτύξουμε μια στρατηγική για την υλοποίηση των δραστηριοτήτων διδασκαλίας και κατάρτισης. Η στρατηγική πρέπει να λαμβάνει υπόψη το περιβάλλον στο οποίο θα εργαστούμε και να καθορίζει τους στόχους, το χρονοδιάγραμμα, τα λογικά βήματα που πρέπει να ακολουθηθούν και τη μεθοδολογία που θα χρησιμοποιήσουμε. Πρέπει επίσης να λαμβάνει υπόψη τις προσπάθειες που είναι διατεθειμένος να καταβάλει ο οργανισμός, συμπεριλαμβανομένου του χρόνου που μπορούν να αφιερώσουν οι μαθητές, του χώρου και της υλικοτεχνικής υποστήριξης που μπορούν να παρέχουν. Η στρατηγική περιλαμβάνει επίσης μέτρα ποιότητας και παρακολούθησης. Εν ολίγοις, είναι η περιγραφή των στοιχείων του περιβάλλοντος στο οποίο θα αναπτύξουμε τις δραστηριότητες εκπαίδευσης και διδασκαλίας.</a:t>
            </a:r>
            <a:endParaRPr>
              <a:latin typeface="Arial"/>
              <a:ea typeface="Arial"/>
              <a:cs typeface="Arial"/>
              <a:sym typeface="Aria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 name="Shape 316"/>
          <p:cNvSpPr>
            <a:spLocks noGrp="1" noRot="1" noChangeAspect="1"/>
          </p:cNvSpPr>
          <p:nvPr>
            <p:ph type="sldImg"/>
          </p:nvPr>
        </p:nvSpPr>
        <p:spPr>
          <a:prstGeom prst="rect">
            <a:avLst/>
          </a:prstGeom>
        </p:spPr>
        <p:txBody>
          <a:bodyPr/>
          <a:lstStyle/>
          <a:p>
            <a:endParaRPr/>
          </a:p>
        </p:txBody>
      </p:sp>
      <p:sp>
        <p:nvSpPr>
          <p:cNvPr id="317" name="Shape 317"/>
          <p:cNvSpPr>
            <a:spLocks noGrp="1"/>
          </p:cNvSpPr>
          <p:nvPr>
            <p:ph type="body" sz="quarter" idx="1"/>
          </p:nvPr>
        </p:nvSpPr>
        <p:spPr>
          <a:prstGeom prst="rect">
            <a:avLst/>
          </a:prstGeom>
        </p:spPr>
        <p:txBody>
          <a:bodyPr/>
          <a:lstStyle/>
          <a:p>
            <a:pPr>
              <a:lnSpc>
                <a:spcPct val="115000"/>
              </a:lnSpc>
              <a:spcBef>
                <a:spcPts val="600"/>
              </a:spcBef>
              <a:defRPr sz="1800">
                <a:latin typeface="Arial"/>
                <a:ea typeface="Arial"/>
                <a:cs typeface="Arial"/>
                <a:sym typeface="Arial"/>
              </a:defRPr>
            </a:pPr>
            <a:r>
              <a:t>Συχνά υπάρχει σύγχυση μεταξύ των διαφόρων μορφών αξιολόγησης, εκτίμησης κ.λπ., ιδίως επειδή συχνά χρησιμοποιούνται τα ίδια εργαλεία ή μεθοδολογίες. </a:t>
            </a:r>
            <a:r>
              <a:rPr>
                <a:latin typeface="Calibri"/>
                <a:ea typeface="Calibri"/>
                <a:cs typeface="Calibri"/>
                <a:sym typeface="Calibri"/>
              </a:rPr>
              <a:t>Το Cedefop ορίζει </a:t>
            </a:r>
            <a:r>
              <a:rPr b="1">
                <a:latin typeface="Calibri"/>
                <a:ea typeface="Calibri"/>
                <a:cs typeface="Calibri"/>
                <a:sym typeface="Calibri"/>
              </a:rPr>
              <a:t>τη διαμορφωτική αξιολόγηση </a:t>
            </a:r>
            <a:r>
              <a:rPr>
                <a:latin typeface="Calibri"/>
                <a:ea typeface="Calibri"/>
                <a:cs typeface="Calibri"/>
                <a:sym typeface="Calibri"/>
              </a:rPr>
              <a:t>ως «στην εκπαίδευση και την κατάρτιση, την εκτίμηση μιας δράσης με σκοπό τη βελτίωση της απόδοσής της, η οποία στις περισσότερες περιπτώσεις πραγματοποιείται κατά τη φάση υλοποίησης των έργων ή των προγραμμάτων». Και </a:t>
            </a:r>
            <a:r>
              <a:rPr b="1">
                <a:latin typeface="Calibri"/>
                <a:ea typeface="Calibri"/>
                <a:cs typeface="Calibri"/>
                <a:sym typeface="Calibri"/>
              </a:rPr>
              <a:t>την αθροιστική αξιολόγηση </a:t>
            </a:r>
            <a:r>
              <a:rPr>
                <a:latin typeface="Calibri"/>
                <a:ea typeface="Calibri"/>
                <a:cs typeface="Calibri"/>
                <a:sym typeface="Calibri"/>
              </a:rPr>
              <a:t>ως «στην εκπαίδευση και την κατάρτιση, τη μελέτη που διεξάγεται στο τέλος μιας δράσης (ή μιας φάσης της δράσης) για να προσδιοριστεί ο βαθμός στον οποίο επιτεύχθηκαν τα αναμενόμενα αποτελέσματα». Με το σχόλιο ότι «η συνολική αξιολόγηση αποσκοπεί στην παροχή πληροφοριών σχετικά με την αξία της δράσης». Ενώ η διαμορφωτική αξιολόγηση είναι ένα σημαντικό εργαλείο στην εκπαιδευτική διαδικασία, που δείχνει την πρόοδο ενός μαθητή, δεν λέει τίποτα για το τελικό αποτέλεσμα. Η συνολική αξιολόγηση, από την άλλη πλευρά, δεν είναι τόσο χρήσιμη κατά τη διάρκεια της εκπαιδευτικής διαδικασίας, αλλά δείχνει το αποτέλεσμα της διαδικασίας.</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6" name="Shape 326"/>
          <p:cNvSpPr>
            <a:spLocks noGrp="1" noRot="1" noChangeAspect="1"/>
          </p:cNvSpPr>
          <p:nvPr>
            <p:ph type="sldImg"/>
          </p:nvPr>
        </p:nvSpPr>
        <p:spPr>
          <a:prstGeom prst="rect">
            <a:avLst/>
          </a:prstGeom>
        </p:spPr>
        <p:txBody>
          <a:bodyPr/>
          <a:lstStyle/>
          <a:p>
            <a:endParaRPr/>
          </a:p>
        </p:txBody>
      </p:sp>
      <p:sp>
        <p:nvSpPr>
          <p:cNvPr id="327" name="Shape 327"/>
          <p:cNvSpPr>
            <a:spLocks noGrp="1"/>
          </p:cNvSpPr>
          <p:nvPr>
            <p:ph type="body" sz="quarter" idx="1"/>
          </p:nvPr>
        </p:nvSpPr>
        <p:spPr>
          <a:prstGeom prst="rect">
            <a:avLst/>
          </a:prstGeom>
        </p:spPr>
        <p:txBody>
          <a:bodyPr/>
          <a:lstStyle>
            <a:lvl1pPr>
              <a:defRPr sz="1800">
                <a:latin typeface="Calibri"/>
                <a:ea typeface="Calibri"/>
                <a:cs typeface="Calibri"/>
                <a:sym typeface="Calibri"/>
              </a:defRPr>
            </a:lvl1pPr>
          </a:lstStyle>
          <a:p>
            <a:r>
              <a:t>Κάθε μέθοδος αξιολόγησης έχει τα πλεονεκτήματα και τα μειονεκτήματά της. Ένα από τα βασικά ζητήματα είναι το γεγονός ότι για να αποδείξει κανείς την κατάκτηση μιας ικανότητας χρειάζεται άλλες δεξιότητες εκτός από αυτές που αξιολογούνται. Αυτό επηρεάζει τα αποτελέσματα.</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6" name="Shape 336"/>
          <p:cNvSpPr>
            <a:spLocks noGrp="1" noRot="1" noChangeAspect="1"/>
          </p:cNvSpPr>
          <p:nvPr>
            <p:ph type="sldImg"/>
          </p:nvPr>
        </p:nvSpPr>
        <p:spPr>
          <a:prstGeom prst="rect">
            <a:avLst/>
          </a:prstGeom>
        </p:spPr>
        <p:txBody>
          <a:bodyPr/>
          <a:lstStyle/>
          <a:p>
            <a:endParaRPr/>
          </a:p>
        </p:txBody>
      </p:sp>
      <p:sp>
        <p:nvSpPr>
          <p:cNvPr id="337" name="Shape 337"/>
          <p:cNvSpPr>
            <a:spLocks noGrp="1"/>
          </p:cNvSpPr>
          <p:nvPr>
            <p:ph type="body" sz="quarter" idx="1"/>
          </p:nvPr>
        </p:nvSpPr>
        <p:spPr>
          <a:prstGeom prst="rect">
            <a:avLst/>
          </a:prstGeom>
        </p:spPr>
        <p:txBody>
          <a:bodyPr/>
          <a:lstStyle>
            <a:lvl1pPr>
              <a:defRPr sz="1800">
                <a:latin typeface="Calibri"/>
                <a:ea typeface="Calibri"/>
                <a:cs typeface="Calibri"/>
                <a:sym typeface="Calibri"/>
              </a:defRPr>
            </a:lvl1pPr>
          </a:lstStyle>
          <a:p>
            <a:r>
              <a:t>Με την εισαγωγή πιο ευέλικτων μοντέλων τεχνητής νοημοσύνης, που δεν σχετίζονται τόσο πολύ με συγκεκριμένες εργασίες, είναι προφανές ότι τα μοντέλα αυτά θα χρησιμοποιηθούν από τους μαθητές για να διευκολύνουν τη ζωή τους. Αυτό δεν είναι απαραίτητα κακό, αλλά πρέπει να προσαρμόσουμε τις μεθόδους αξιολόγησης μας σε αυτή την πραγματικότητα. Στην πραγματικότητα, μπορούμε να περιμένουμε περισσότερα από τους μαθητές, επειδή τώρα διαθέτουν καλύτερα και πιο αποτελεσματικά εργαλεία. Γενικά, η έμφαση δίνεται στον τρόπο με τον οποίο μπορούν να χρησιμοποιηθούν με ηθικό και βιώσιμο τρόπο, ώστε να διασφαλιστεί η επίτευξη των μαθησιακών στόχων.</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4" name="Shape 344"/>
          <p:cNvSpPr>
            <a:spLocks noGrp="1" noRot="1" noChangeAspect="1"/>
          </p:cNvSpPr>
          <p:nvPr>
            <p:ph type="sldImg"/>
          </p:nvPr>
        </p:nvSpPr>
        <p:spPr>
          <a:prstGeom prst="rect">
            <a:avLst/>
          </a:prstGeom>
        </p:spPr>
        <p:txBody>
          <a:bodyPr/>
          <a:lstStyle/>
          <a:p>
            <a:endParaRPr/>
          </a:p>
        </p:txBody>
      </p:sp>
      <p:sp>
        <p:nvSpPr>
          <p:cNvPr id="345" name="Shape 345"/>
          <p:cNvSpPr>
            <a:spLocks noGrp="1"/>
          </p:cNvSpPr>
          <p:nvPr>
            <p:ph type="body" sz="quarter" idx="1"/>
          </p:nvPr>
        </p:nvSpPr>
        <p:spPr>
          <a:prstGeom prst="rect">
            <a:avLst/>
          </a:prstGeom>
        </p:spPr>
        <p:txBody>
          <a:bodyPr/>
          <a:lstStyle>
            <a:lvl1pPr>
              <a:lnSpc>
                <a:spcPct val="115000"/>
              </a:lnSpc>
              <a:spcBef>
                <a:spcPts val="600"/>
              </a:spcBef>
              <a:defRPr sz="1800">
                <a:latin typeface="Calibri"/>
                <a:ea typeface="Calibri"/>
                <a:cs typeface="Calibri"/>
                <a:sym typeface="Calibri"/>
              </a:defRPr>
            </a:lvl1pPr>
          </a:lstStyle>
          <a:p>
            <a:r>
              <a:t>Η αναγνώριση της προηγούμενης μάθησης είναι μια διαδικασία αναγνώρισης των δεξιοτήτων που έχουν αποκτηθεί στον εργασιακό τομέα. Η αναγνώριση μπορεί να αφορά από μεμονωμένες δεξιότητες έως και πλήρη πτυχία. Αυτό δίνει στους επαγγελματίες που έμαθαν το επάγγελμά τους με αυτοδιδασκαλία τη δυνατότητα να αξιοποιήσουν αυτές τις δεξιότητες. Το σύστημα χρησιμοποιείται εκτός του εκπαιδευτικού τομέα, για την επαγγελματική πιστοποίηση, αλλά και εντός του εκπαιδευτικού τομέα, δημιουργώντας συντομεύσεις στα εκπαιδευτικά προγράμματα ή ακόμη και την απόκτηση πλήρους πτυχίου. Οι ευρωπαϊκές χώρες αναμένεται να διαθέτουν αυτά τα συστήματα. </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0" name="Shape 370"/>
          <p:cNvSpPr>
            <a:spLocks noGrp="1" noRot="1" noChangeAspect="1"/>
          </p:cNvSpPr>
          <p:nvPr>
            <p:ph type="sldImg"/>
          </p:nvPr>
        </p:nvSpPr>
        <p:spPr>
          <a:prstGeom prst="rect">
            <a:avLst/>
          </a:prstGeom>
        </p:spPr>
        <p:txBody>
          <a:bodyPr/>
          <a:lstStyle/>
          <a:p>
            <a:endParaRPr/>
          </a:p>
        </p:txBody>
      </p:sp>
      <p:sp>
        <p:nvSpPr>
          <p:cNvPr id="371" name="Shape 371"/>
          <p:cNvSpPr>
            <a:spLocks noGrp="1"/>
          </p:cNvSpPr>
          <p:nvPr>
            <p:ph type="body" sz="quarter" idx="1"/>
          </p:nvPr>
        </p:nvSpPr>
        <p:spPr>
          <a:prstGeom prst="rect">
            <a:avLst/>
          </a:prstGeom>
        </p:spPr>
        <p:txBody>
          <a:bodyPr/>
          <a:lstStyle>
            <a:lvl1pPr>
              <a:lnSpc>
                <a:spcPct val="115000"/>
              </a:lnSpc>
              <a:spcBef>
                <a:spcPts val="600"/>
              </a:spcBef>
              <a:defRPr sz="1800">
                <a:latin typeface="Calibri"/>
                <a:ea typeface="Calibri"/>
                <a:cs typeface="Calibri"/>
                <a:sym typeface="Calibri"/>
              </a:defRPr>
            </a:lvl1pPr>
          </a:lstStyle>
          <a:p>
            <a:r>
              <a:t>Τα πρότυπα ποιότητας για την αξιολόγηση μπορούν να χωριστούν σε δύο βασικά μέρη. Το πρώτο μέρος αφορά το οργανωτικό επίπεδο και περιγράφει τις απαιτήσεις για τον φορέα που πραγματοποιεί την αξιολόγηση. Το δεύτερο μέρος αφορά την ποιότητα της ίδιας της αξιολόγησης.</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 name="Shape 381"/>
          <p:cNvSpPr>
            <a:spLocks noGrp="1" noRot="1" noChangeAspect="1"/>
          </p:cNvSpPr>
          <p:nvPr>
            <p:ph type="sldImg"/>
          </p:nvPr>
        </p:nvSpPr>
        <p:spPr>
          <a:prstGeom prst="rect">
            <a:avLst/>
          </a:prstGeom>
        </p:spPr>
        <p:txBody>
          <a:bodyPr/>
          <a:lstStyle/>
          <a:p>
            <a:endParaRPr/>
          </a:p>
        </p:txBody>
      </p:sp>
      <p:sp>
        <p:nvSpPr>
          <p:cNvPr id="382" name="Shape 382"/>
          <p:cNvSpPr>
            <a:spLocks noGrp="1"/>
          </p:cNvSpPr>
          <p:nvPr>
            <p:ph type="body" sz="quarter" idx="1"/>
          </p:nvPr>
        </p:nvSpPr>
        <p:spPr>
          <a:prstGeom prst="rect">
            <a:avLst/>
          </a:prstGeom>
        </p:spPr>
        <p:txBody>
          <a:bodyPr/>
          <a:lstStyle>
            <a:lvl1pPr>
              <a:defRPr>
                <a:latin typeface="Calibri"/>
                <a:ea typeface="Calibri"/>
                <a:cs typeface="Calibri"/>
                <a:sym typeface="Calibri"/>
              </a:defRPr>
            </a:lvl1pPr>
          </a:lstStyle>
          <a:p>
            <a:r>
              <a:t>Η δραστηριότητα αυτή προωθεί τον προβληματισμό σχετικά με την ισορροπία μεταξύ θεωρίας και πράξης.</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5" name="Shape 395"/>
          <p:cNvSpPr>
            <a:spLocks noGrp="1" noRot="1" noChangeAspect="1"/>
          </p:cNvSpPr>
          <p:nvPr>
            <p:ph type="sldImg"/>
          </p:nvPr>
        </p:nvSpPr>
        <p:spPr>
          <a:prstGeom prst="rect">
            <a:avLst/>
          </a:prstGeom>
        </p:spPr>
        <p:txBody>
          <a:bodyPr/>
          <a:lstStyle/>
          <a:p>
            <a:endParaRPr/>
          </a:p>
        </p:txBody>
      </p:sp>
      <p:sp>
        <p:nvSpPr>
          <p:cNvPr id="396" name="Shape 396"/>
          <p:cNvSpPr>
            <a:spLocks noGrp="1"/>
          </p:cNvSpPr>
          <p:nvPr>
            <p:ph type="body" sz="quarter" idx="1"/>
          </p:nvPr>
        </p:nvSpPr>
        <p:spPr>
          <a:prstGeom prst="rect">
            <a:avLst/>
          </a:prstGeom>
        </p:spPr>
        <p:txBody>
          <a:bodyPr/>
          <a:lstStyle>
            <a:lvl1pPr>
              <a:defRPr>
                <a:latin typeface="Calibri"/>
                <a:ea typeface="Calibri"/>
                <a:cs typeface="Calibri"/>
                <a:sym typeface="Calibri"/>
              </a:defRPr>
            </a:lvl1pPr>
          </a:lstStyle>
          <a:p>
            <a:r>
              <a:t>Αυτή η δραστηριότητα ενθαρρύνει τον αναστοχασμό σχετικά με το στυλ και τις προσεγγίσεις του εκπαιδευτή.</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Shape 126"/>
          <p:cNvSpPr>
            <a:spLocks noGrp="1" noRot="1" noChangeAspect="1"/>
          </p:cNvSpPr>
          <p:nvPr>
            <p:ph type="sldImg"/>
          </p:nvPr>
        </p:nvSpPr>
        <p:spPr>
          <a:prstGeom prst="rect">
            <a:avLst/>
          </a:prstGeom>
        </p:spPr>
        <p:txBody>
          <a:bodyPr/>
          <a:lstStyle/>
          <a:p>
            <a:endParaRPr/>
          </a:p>
        </p:txBody>
      </p:sp>
      <p:sp>
        <p:nvSpPr>
          <p:cNvPr id="127" name="Shape 127"/>
          <p:cNvSpPr>
            <a:spLocks noGrp="1"/>
          </p:cNvSpPr>
          <p:nvPr>
            <p:ph type="body" sz="quarter" idx="1"/>
          </p:nvPr>
        </p:nvSpPr>
        <p:spPr>
          <a:prstGeom prst="rect">
            <a:avLst/>
          </a:prstGeom>
        </p:spPr>
        <p:txBody>
          <a:bodyPr/>
          <a:lstStyle>
            <a:lvl1pPr>
              <a:defRPr sz="1800">
                <a:latin typeface="Calibri"/>
                <a:ea typeface="Calibri"/>
                <a:cs typeface="Calibri"/>
                <a:sym typeface="Calibri"/>
              </a:defRPr>
            </a:lvl1pPr>
          </a:lstStyle>
          <a:p>
            <a:r>
              <a:t>Οι βασικές έννοιες της μάθησης με βάση τις ικανότητες στην επαγγελματική εκπαίδευση και κατάρτιση. Αυτές οι έννοιες είναι τα δομικά στοιχεία που θα χρησιμοποιήσουμε στα επόμενα μαθήματα. Στο τέλος αυτού του μαθήματος, ο μαθητής θα κατανοήσει την έννοια της Επαγγελματικής Εκπαίδευσης και Κατάρτισης, τον τρόπο με τον οποίο οι ικανότητες μπορούν να περιγραφούν σε ένα τομεακό επίπεδο που περιλαμβάνει δεξιότητες, βασικές γνώσεις και στάσεις, και θα δει πώς αυτές εντάσσονται σε διαφορετικούς τύπους προφίλ ικανοτήτων.</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 name="Shape 409"/>
          <p:cNvSpPr>
            <a:spLocks noGrp="1" noRot="1" noChangeAspect="1"/>
          </p:cNvSpPr>
          <p:nvPr>
            <p:ph type="sldImg"/>
          </p:nvPr>
        </p:nvSpPr>
        <p:spPr>
          <a:prstGeom prst="rect">
            <a:avLst/>
          </a:prstGeom>
        </p:spPr>
        <p:txBody>
          <a:bodyPr/>
          <a:lstStyle/>
          <a:p>
            <a:endParaRPr/>
          </a:p>
        </p:txBody>
      </p:sp>
      <p:sp>
        <p:nvSpPr>
          <p:cNvPr id="410" name="Shape 410"/>
          <p:cNvSpPr>
            <a:spLocks noGrp="1"/>
          </p:cNvSpPr>
          <p:nvPr>
            <p:ph type="body" sz="quarter" idx="1"/>
          </p:nvPr>
        </p:nvSpPr>
        <p:spPr>
          <a:prstGeom prst="rect">
            <a:avLst/>
          </a:prstGeom>
        </p:spPr>
        <p:txBody>
          <a:bodyPr/>
          <a:lstStyle>
            <a:lvl1pPr>
              <a:defRPr>
                <a:latin typeface="Calibri"/>
                <a:ea typeface="Calibri"/>
                <a:cs typeface="Calibri"/>
                <a:sym typeface="Calibri"/>
              </a:defRPr>
            </a:lvl1pPr>
          </a:lstStyle>
          <a:p>
            <a:r>
              <a:t>Αυτή η δραστηριότητα ενθαρρύνει τον αναστοχασμό σχετικά με τη σχέση με τον μαθητή.</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3" name="Shape 423"/>
          <p:cNvSpPr>
            <a:spLocks noGrp="1" noRot="1" noChangeAspect="1"/>
          </p:cNvSpPr>
          <p:nvPr>
            <p:ph type="sldImg"/>
          </p:nvPr>
        </p:nvSpPr>
        <p:spPr>
          <a:prstGeom prst="rect">
            <a:avLst/>
          </a:prstGeom>
        </p:spPr>
        <p:txBody>
          <a:bodyPr/>
          <a:lstStyle/>
          <a:p>
            <a:endParaRPr/>
          </a:p>
        </p:txBody>
      </p:sp>
      <p:sp>
        <p:nvSpPr>
          <p:cNvPr id="424" name="Shape 424"/>
          <p:cNvSpPr>
            <a:spLocks noGrp="1"/>
          </p:cNvSpPr>
          <p:nvPr>
            <p:ph type="body" sz="quarter" idx="1"/>
          </p:nvPr>
        </p:nvSpPr>
        <p:spPr>
          <a:prstGeom prst="rect">
            <a:avLst/>
          </a:prstGeom>
        </p:spPr>
        <p:txBody>
          <a:bodyPr/>
          <a:lstStyle>
            <a:lvl1pPr>
              <a:defRPr>
                <a:latin typeface="Calibri"/>
                <a:ea typeface="Calibri"/>
                <a:cs typeface="Calibri"/>
                <a:sym typeface="Calibri"/>
              </a:defRPr>
            </a:lvl1pPr>
          </a:lstStyle>
          <a:p>
            <a:r>
              <a:t>Η δραστηριότητα αυτή ενθαρρύνει τον αναστοχασμό σχετικά με την ανάλυση διαφορετικών μεθοδολογιών.</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7" name="Shape 437"/>
          <p:cNvSpPr>
            <a:spLocks noGrp="1" noRot="1" noChangeAspect="1"/>
          </p:cNvSpPr>
          <p:nvPr>
            <p:ph type="sldImg"/>
          </p:nvPr>
        </p:nvSpPr>
        <p:spPr>
          <a:prstGeom prst="rect">
            <a:avLst/>
          </a:prstGeom>
        </p:spPr>
        <p:txBody>
          <a:bodyPr/>
          <a:lstStyle/>
          <a:p>
            <a:endParaRPr/>
          </a:p>
        </p:txBody>
      </p:sp>
      <p:sp>
        <p:nvSpPr>
          <p:cNvPr id="438" name="Shape 438"/>
          <p:cNvSpPr>
            <a:spLocks noGrp="1"/>
          </p:cNvSpPr>
          <p:nvPr>
            <p:ph type="body" sz="quarter" idx="1"/>
          </p:nvPr>
        </p:nvSpPr>
        <p:spPr>
          <a:prstGeom prst="rect">
            <a:avLst/>
          </a:prstGeom>
        </p:spPr>
        <p:txBody>
          <a:bodyPr/>
          <a:lstStyle>
            <a:lvl1pPr>
              <a:defRPr>
                <a:latin typeface="Calibri"/>
                <a:ea typeface="Calibri"/>
                <a:cs typeface="Calibri"/>
                <a:sym typeface="Calibri"/>
              </a:defRPr>
            </a:lvl1pPr>
          </a:lstStyle>
          <a:p>
            <a:r>
              <a:t>Η δραστηριότητα αυτή προωθεί τον προβληματισμό σχετικά με τη σημασία των ικανοτήτων, των γνώσεων και της στάσης στον τομέα αυτό.</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1" name="Shape 451"/>
          <p:cNvSpPr>
            <a:spLocks noGrp="1" noRot="1" noChangeAspect="1"/>
          </p:cNvSpPr>
          <p:nvPr>
            <p:ph type="sldImg"/>
          </p:nvPr>
        </p:nvSpPr>
        <p:spPr>
          <a:prstGeom prst="rect">
            <a:avLst/>
          </a:prstGeom>
        </p:spPr>
        <p:txBody>
          <a:bodyPr/>
          <a:lstStyle/>
          <a:p>
            <a:endParaRPr/>
          </a:p>
        </p:txBody>
      </p:sp>
      <p:sp>
        <p:nvSpPr>
          <p:cNvPr id="452" name="Shape 452"/>
          <p:cNvSpPr>
            <a:spLocks noGrp="1"/>
          </p:cNvSpPr>
          <p:nvPr>
            <p:ph type="body" sz="quarter" idx="1"/>
          </p:nvPr>
        </p:nvSpPr>
        <p:spPr>
          <a:prstGeom prst="rect">
            <a:avLst/>
          </a:prstGeom>
        </p:spPr>
        <p:txBody>
          <a:bodyPr/>
          <a:lstStyle>
            <a:lvl1pPr>
              <a:defRPr sz="1100"/>
            </a:lvl1pPr>
          </a:lstStyle>
          <a:p>
            <a:r>
              <a:t>Σκεφτείτε το σύνολο της μαθησιακής διαδρομής!</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8" name="Shape 458"/>
          <p:cNvSpPr>
            <a:spLocks noGrp="1" noRot="1" noChangeAspect="1"/>
          </p:cNvSpPr>
          <p:nvPr>
            <p:ph type="sldImg"/>
          </p:nvPr>
        </p:nvSpPr>
        <p:spPr>
          <a:prstGeom prst="rect">
            <a:avLst/>
          </a:prstGeom>
        </p:spPr>
        <p:txBody>
          <a:bodyPr/>
          <a:lstStyle/>
          <a:p>
            <a:endParaRPr/>
          </a:p>
        </p:txBody>
      </p:sp>
      <p:sp>
        <p:nvSpPr>
          <p:cNvPr id="459" name="Shape 459"/>
          <p:cNvSpPr>
            <a:spLocks noGrp="1"/>
          </p:cNvSpPr>
          <p:nvPr>
            <p:ph type="body" sz="quarter" idx="1"/>
          </p:nvPr>
        </p:nvSpPr>
        <p:spPr>
          <a:prstGeom prst="rect">
            <a:avLst/>
          </a:prstGeom>
        </p:spPr>
        <p:txBody>
          <a:bodyPr/>
          <a:lstStyle>
            <a:lvl1pPr>
              <a:defRPr sz="1100">
                <a:latin typeface="Calibri"/>
                <a:ea typeface="Calibri"/>
                <a:cs typeface="Calibri"/>
                <a:sym typeface="Calibri"/>
              </a:defRPr>
            </a:lvl1pPr>
          </a:lstStyle>
          <a:p>
            <a:r>
              <a:t>Χρησιμοποιήστε αυτή τη στιγμή για να εδραιώσετε τις γνώσεις που αποκτήσατε στο Κεφάλαιο 2.</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 name="Shape 133"/>
          <p:cNvSpPr>
            <a:spLocks noGrp="1" noRot="1" noChangeAspect="1"/>
          </p:cNvSpPr>
          <p:nvPr>
            <p:ph type="sldImg"/>
          </p:nvPr>
        </p:nvSpPr>
        <p:spPr>
          <a:prstGeom prst="rect">
            <a:avLst/>
          </a:prstGeom>
        </p:spPr>
        <p:txBody>
          <a:bodyPr/>
          <a:lstStyle/>
          <a:p>
            <a:endParaRPr/>
          </a:p>
        </p:txBody>
      </p:sp>
      <p:sp>
        <p:nvSpPr>
          <p:cNvPr id="134" name="Shape 134"/>
          <p:cNvSpPr>
            <a:spLocks noGrp="1"/>
          </p:cNvSpPr>
          <p:nvPr>
            <p:ph type="body" sz="quarter" idx="1"/>
          </p:nvPr>
        </p:nvSpPr>
        <p:spPr>
          <a:prstGeom prst="rect">
            <a:avLst/>
          </a:prstGeom>
        </p:spPr>
        <p:txBody>
          <a:bodyPr/>
          <a:lstStyle>
            <a:lvl1pPr>
              <a:lnSpc>
                <a:spcPct val="115000"/>
              </a:lnSpc>
              <a:spcBef>
                <a:spcPts val="600"/>
              </a:spcBef>
              <a:defRPr sz="1800">
                <a:latin typeface="Calibri"/>
                <a:ea typeface="Calibri"/>
                <a:cs typeface="Calibri"/>
                <a:sym typeface="Calibri"/>
              </a:defRPr>
            </a:lvl1pPr>
          </a:lstStyle>
          <a:p>
            <a:r>
              <a:t>Η Επαγγελματική Εκπαίδευση και Κατάρτιση (ΕΕΚ) είναι μια μαθησιακή διαδρομή που έχει σχεδιαστεί για να εξοπλίσει τα άτομα με τις συγκεκριμένες δεξιότητες, γνώσεις και πρακτική εμπειρία που απαιτούνται για να εισέλθουν και να επιτύχουν σε ένα συγκεκριμένο επάγγελμα ή ειδικότητα. Η ΕΕΚ βασίζεται στην ιδέα της μάθησης μέσω της πράξης, ενσωματώνοντας τόσο τις θεωρητικές βάσεις όσο και την πρακτική εξάσκηση, προκειμένου να προετοιμάσει τους μαθητές για την αγορά εργασίας.</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Shape 140"/>
          <p:cNvSpPr>
            <a:spLocks noGrp="1" noRot="1" noChangeAspect="1"/>
          </p:cNvSpPr>
          <p:nvPr>
            <p:ph type="sldImg"/>
          </p:nvPr>
        </p:nvSpPr>
        <p:spPr>
          <a:prstGeom prst="rect">
            <a:avLst/>
          </a:prstGeom>
        </p:spPr>
        <p:txBody>
          <a:bodyPr/>
          <a:lstStyle/>
          <a:p>
            <a:endParaRPr/>
          </a:p>
        </p:txBody>
      </p:sp>
      <p:sp>
        <p:nvSpPr>
          <p:cNvPr id="141" name="Shape 141"/>
          <p:cNvSpPr>
            <a:spLocks noGrp="1"/>
          </p:cNvSpPr>
          <p:nvPr>
            <p:ph type="body" sz="quarter" idx="1"/>
          </p:nvPr>
        </p:nvSpPr>
        <p:spPr>
          <a:prstGeom prst="rect">
            <a:avLst/>
          </a:prstGeom>
        </p:spPr>
        <p:txBody>
          <a:bodyPr/>
          <a:lstStyle>
            <a:lvl1pPr>
              <a:lnSpc>
                <a:spcPct val="115000"/>
              </a:lnSpc>
              <a:spcBef>
                <a:spcPts val="600"/>
              </a:spcBef>
              <a:defRPr sz="1800">
                <a:latin typeface="Calibri"/>
                <a:ea typeface="Calibri"/>
                <a:cs typeface="Calibri"/>
                <a:sym typeface="Calibri"/>
              </a:defRPr>
            </a:lvl1pPr>
          </a:lstStyle>
          <a:p>
            <a:r>
              <a:t>Ένα από τα κύρια πλεονεκτήματα της ΕΕΚ είναι η στενή της σύνδεση με την αγορά εργασίας. Σε αντίθεση με τις παραδοσιακές ακαδημαϊκές διαδρομές, τα προγράμματα ΕΕΚ σχεδιάζονται σε συνεργασία με τις βιομηχανίες και τους εργοδότες, ώστε το πρόγραμμα σπουδών να ανταποκρίνεται στις τρέχουσες ανάγκες και πρακτικές. Ως αποτέλεσμα, οι απόφοιτοι βρίσκονται συχνά σε πλεονεκτική θέση για να εισέλθουν στην αγορά εργασίας αμέσως μετά την ολοκλήρωση των σπουδών τους.</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 name="Shape 149"/>
          <p:cNvSpPr>
            <a:spLocks noGrp="1" noRot="1" noChangeAspect="1"/>
          </p:cNvSpPr>
          <p:nvPr>
            <p:ph type="sldImg"/>
          </p:nvPr>
        </p:nvSpPr>
        <p:spPr>
          <a:prstGeom prst="rect">
            <a:avLst/>
          </a:prstGeom>
        </p:spPr>
        <p:txBody>
          <a:bodyPr/>
          <a:lstStyle/>
          <a:p>
            <a:endParaRPr/>
          </a:p>
        </p:txBody>
      </p:sp>
      <p:sp>
        <p:nvSpPr>
          <p:cNvPr id="150" name="Shape 150"/>
          <p:cNvSpPr>
            <a:spLocks noGrp="1"/>
          </p:cNvSpPr>
          <p:nvPr>
            <p:ph type="body" sz="quarter" idx="1"/>
          </p:nvPr>
        </p:nvSpPr>
        <p:spPr>
          <a:prstGeom prst="rect">
            <a:avLst/>
          </a:prstGeom>
        </p:spPr>
        <p:txBody>
          <a:bodyPr/>
          <a:lstStyle/>
          <a:p>
            <a:pPr>
              <a:lnSpc>
                <a:spcPct val="115000"/>
              </a:lnSpc>
              <a:spcBef>
                <a:spcPts val="600"/>
              </a:spcBef>
              <a:defRPr sz="1800">
                <a:latin typeface="Calibri"/>
                <a:ea typeface="Calibri"/>
                <a:cs typeface="Calibri"/>
                <a:sym typeface="Calibri"/>
              </a:defRPr>
            </a:pPr>
            <a:r>
              <a:t>Οι δεξιότητες είναι το πρακτικό μέρος της ικανότητας, περιγράφουν τι μπορεί να κάνει αποτελεσματικά το άτομο. Η ακριβής περιγραφή επιτρέπει μια συνεκτική κατανόηση σε διαφορετικά περιβάλλοντα. Αποτελούν τη βάση για την αξιολόγηση μιας ικανότητας. Εάν ένας υποψήφιος δείξει ότι κατέχει τις δεξιότητες, μπορούμε να είμαστε σίγουροι ότι κατέχει και την ικανότητα. Αναφερόμαστε στη γνώση μιας ικανότητας ως βάση. Η βασική γνώση αναφέρεται στη θεωρητική και πραγματική κατανόηση που υποστηρίζει (υποστηρίζει) την αποτελεσματική απόδοση. Θα μπορούσαμε να πούμε ότι η γνώση στο πλαίσιο μιας ικανότητας βασίζεται στην «ανάγκη να γνωρίζουμε». Είναι το «γιατί» πίσω από το «πώς». Η γνώση υποστηρίζει το γιατί ενεργούμε όπως ενεργούμε, περιλαμβάνει συμβάσεις, συμφωνίες για την αμοιβαία κατανόηση, παραδόσεις, ορθές πρακτικές και κανόνες... Χωρίς αυτό το θεμέλιο, οι δεξιότητες μπορούν να γίνουν μηχανικές ή άκαμπτες. </a:t>
            </a:r>
            <a:endParaRPr>
              <a:latin typeface="Arial"/>
              <a:ea typeface="Arial"/>
              <a:cs typeface="Arial"/>
              <a:sym typeface="Arial"/>
            </a:endParaRPr>
          </a:p>
          <a:p>
            <a:pPr>
              <a:lnSpc>
                <a:spcPct val="115000"/>
              </a:lnSpc>
              <a:spcBef>
                <a:spcPts val="600"/>
              </a:spcBef>
              <a:defRPr sz="1800">
                <a:latin typeface="Calibri"/>
                <a:ea typeface="Calibri"/>
                <a:cs typeface="Calibri"/>
                <a:sym typeface="Calibri"/>
              </a:defRPr>
            </a:pPr>
            <a:r>
              <a:t>Οι στάσεις διαμορφώνουν τον τρόπο με τον οποίο εφαρμόζονται οι γνώσεις και οι δεξιότητες.</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 name="Shape 157"/>
          <p:cNvSpPr>
            <a:spLocks noGrp="1" noRot="1" noChangeAspect="1"/>
          </p:cNvSpPr>
          <p:nvPr>
            <p:ph type="sldImg"/>
          </p:nvPr>
        </p:nvSpPr>
        <p:spPr>
          <a:prstGeom prst="rect">
            <a:avLst/>
          </a:prstGeom>
        </p:spPr>
        <p:txBody>
          <a:bodyPr/>
          <a:lstStyle/>
          <a:p>
            <a:endParaRPr/>
          </a:p>
        </p:txBody>
      </p:sp>
      <p:sp>
        <p:nvSpPr>
          <p:cNvPr id="158" name="Shape 158"/>
          <p:cNvSpPr>
            <a:spLocks noGrp="1"/>
          </p:cNvSpPr>
          <p:nvPr>
            <p:ph type="body" sz="quarter" idx="1"/>
          </p:nvPr>
        </p:nvSpPr>
        <p:spPr>
          <a:prstGeom prst="rect">
            <a:avLst/>
          </a:prstGeom>
        </p:spPr>
        <p:txBody>
          <a:bodyPr/>
          <a:lstStyle/>
          <a:p>
            <a:pPr>
              <a:lnSpc>
                <a:spcPct val="115000"/>
              </a:lnSpc>
              <a:spcBef>
                <a:spcPts val="600"/>
              </a:spcBef>
              <a:defRPr sz="1800">
                <a:latin typeface="Calibri"/>
                <a:ea typeface="Calibri"/>
                <a:cs typeface="Calibri"/>
                <a:sym typeface="Calibri"/>
              </a:defRPr>
            </a:pPr>
            <a:r>
              <a:t>Σε κάθε επάγγελμα, η απαιτούμενη στάση εξαρτάται από τη φύση της εργασίας και το εργασιακό περιβάλλον. Δεν έχει σημασία μόνο </a:t>
            </a:r>
            <a:r>
              <a:rPr i="1"/>
              <a:t>τι </a:t>
            </a:r>
            <a:r>
              <a:t>κάνει ένα άτομο, αλλά και </a:t>
            </a:r>
            <a:r>
              <a:rPr i="1"/>
              <a:t>πώς </a:t>
            </a:r>
            <a:r>
              <a:t>το κάνει.</a:t>
            </a:r>
            <a:endParaRPr>
              <a:latin typeface="Arial"/>
              <a:ea typeface="Arial"/>
              <a:cs typeface="Arial"/>
              <a:sym typeface="Arial"/>
            </a:endParaRPr>
          </a:p>
          <a:p>
            <a:pPr>
              <a:lnSpc>
                <a:spcPct val="115000"/>
              </a:lnSpc>
              <a:spcBef>
                <a:spcPts val="600"/>
              </a:spcBef>
              <a:defRPr sz="1800">
                <a:latin typeface="Calibri"/>
                <a:ea typeface="Calibri"/>
                <a:cs typeface="Calibri"/>
                <a:sym typeface="Calibri"/>
              </a:defRPr>
            </a:pPr>
            <a:r>
              <a:t>Σκεφτείτε κάποιον που εργάζεται πίσω από τα παρασκήνια σε ένα θέατρο, όπως ένας μηχανικός θεάτρου. Χρειάζεται κάτι περισσότερο από τεχνικές δεξιότητες. Χρειάζεται μια στάση που να αντανακλά τις απαιτήσεις, τις αξίες και το πλαίσιο του κόσμου των παραστατικών τεχνών. Γενικά, όλες οι δουλειές, αν και περιλαμβάνουν «κίνηση», απαιτούν πολύ διαφορετικές στάσεις.</a:t>
            </a:r>
            <a:endParaRPr>
              <a:latin typeface="Arial"/>
              <a:ea typeface="Arial"/>
              <a:cs typeface="Arial"/>
              <a:sym typeface="Aria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 name="Shape 165"/>
          <p:cNvSpPr>
            <a:spLocks noGrp="1" noRot="1" noChangeAspect="1"/>
          </p:cNvSpPr>
          <p:nvPr>
            <p:ph type="sldImg"/>
          </p:nvPr>
        </p:nvSpPr>
        <p:spPr>
          <a:prstGeom prst="rect">
            <a:avLst/>
          </a:prstGeom>
        </p:spPr>
        <p:txBody>
          <a:bodyPr/>
          <a:lstStyle/>
          <a:p>
            <a:endParaRPr/>
          </a:p>
        </p:txBody>
      </p:sp>
      <p:sp>
        <p:nvSpPr>
          <p:cNvPr id="166" name="Shape 166"/>
          <p:cNvSpPr>
            <a:spLocks noGrp="1"/>
          </p:cNvSpPr>
          <p:nvPr>
            <p:ph type="body" sz="quarter" idx="1"/>
          </p:nvPr>
        </p:nvSpPr>
        <p:spPr>
          <a:prstGeom prst="rect">
            <a:avLst/>
          </a:prstGeom>
        </p:spPr>
        <p:txBody>
          <a:bodyPr/>
          <a:lstStyle>
            <a:lvl1pPr>
              <a:lnSpc>
                <a:spcPct val="115000"/>
              </a:lnSpc>
              <a:spcBef>
                <a:spcPts val="600"/>
              </a:spcBef>
              <a:defRPr sz="1800">
                <a:latin typeface="Calibri"/>
                <a:ea typeface="Calibri"/>
                <a:cs typeface="Calibri"/>
                <a:sym typeface="Calibri"/>
              </a:defRPr>
            </a:lvl1pPr>
          </a:lstStyle>
          <a:p>
            <a:r>
              <a:t>Ιστορικά, η εκπαίδευση στις παραστατικές τέχνες εστίαζε σε μεγάλο βαθμό στην τέχνη και τη μαθητεία. Αν και αυτά παραμένουν ζωτικής σημασίας, συμπληρώνονται όλο και περισσότερο από υβριδικά εκπαιδευτικά μοντέλα που συνδυάζουν την προσωπική καθοδήγηση με διαδικτυακές πλατφόρμες μάθησης, εφαρμογές κινητής μάθησης και ψηφιακά εργαλεία εμβύθισης, όπως η εικονική και η επαυξημένη πραγματικότητα. Για παράδειγμα, ένας σχεδιαστής φωτισμού μπορεί τώρα να εκπαιδεύεται μέσω λογισμικού προσομοίωσης που αναπαράγει τις συνθήκες της σκηνής, ενώ οι δραματουργοί μπορούν να έχουν πρόσβαση σε ψηφιοποιημένα αρχεία και συνεργατικά εργαλεία σχολιασμού για να ασχοληθούν με σενάρια και ιστορικό υλικό από όλες τις ηπείρους.</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 name="Shape 186"/>
          <p:cNvSpPr>
            <a:spLocks noGrp="1" noRot="1" noChangeAspect="1"/>
          </p:cNvSpPr>
          <p:nvPr>
            <p:ph type="sldImg"/>
          </p:nvPr>
        </p:nvSpPr>
        <p:spPr>
          <a:prstGeom prst="rect">
            <a:avLst/>
          </a:prstGeom>
        </p:spPr>
        <p:txBody>
          <a:bodyPr/>
          <a:lstStyle/>
          <a:p>
            <a:endParaRPr/>
          </a:p>
        </p:txBody>
      </p:sp>
      <p:sp>
        <p:nvSpPr>
          <p:cNvPr id="187" name="Shape 187"/>
          <p:cNvSpPr>
            <a:spLocks noGrp="1"/>
          </p:cNvSpPr>
          <p:nvPr>
            <p:ph type="body" sz="quarter" idx="1"/>
          </p:nvPr>
        </p:nvSpPr>
        <p:spPr>
          <a:prstGeom prst="rect">
            <a:avLst/>
          </a:prstGeom>
        </p:spPr>
        <p:txBody>
          <a:bodyPr/>
          <a:lstStyle>
            <a:lvl1pPr>
              <a:lnSpc>
                <a:spcPct val="115000"/>
              </a:lnSpc>
              <a:spcBef>
                <a:spcPts val="600"/>
              </a:spcBef>
              <a:defRPr sz="1800">
                <a:latin typeface="Calibri"/>
                <a:ea typeface="Calibri"/>
                <a:cs typeface="Calibri"/>
                <a:sym typeface="Calibri"/>
              </a:defRPr>
            </a:lvl1pPr>
          </a:lstStyle>
          <a:p>
            <a:r>
              <a:t>Η μαθησιακή διαδικασία περιλαμβάνει όλα τα στάδια από την αρχική επιλογή του μαθητή έως την τελική πιστοποίηση ή την απόκτηση τίτλου σπουδών. Περιλαμβάνει όχι μόνο την παροχή εκπαίδευσης και κατάρτισης, αλλά και την ανάπτυξη των μαθημάτων, την οργάνωση του εκπαιδευτικού πλαισίου και την καθοδήγηση και συμβουλευτική υποστήριξη του μαθητή.</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85800" y="2130425"/>
            <a:ext cx="7772400" cy="1470025"/>
          </a:xfrm>
          <a:prstGeom prst="rect">
            <a:avLst/>
          </a:prstGeom>
        </p:spPr>
        <p:txBody>
          <a:bodyPr/>
          <a:lstStyle/>
          <a:p>
            <a:r>
              <a:t>Title Text</a:t>
            </a:r>
          </a:p>
        </p:txBody>
      </p:sp>
      <p:sp>
        <p:nvSpPr>
          <p:cNvPr id="12" name="Body Level One…"/>
          <p:cNvSpPr txBox="1">
            <a:spLocks noGrp="1"/>
          </p:cNvSpPr>
          <p:nvPr>
            <p:ph type="body" sz="quarter" idx="1"/>
          </p:nvPr>
        </p:nvSpPr>
        <p:spPr>
          <a:xfrm>
            <a:off x="1371600" y="3886200"/>
            <a:ext cx="6400800" cy="1752600"/>
          </a:xfrm>
          <a:prstGeom prst="rect">
            <a:avLst/>
          </a:prstGeom>
        </p:spPr>
        <p:txBody>
          <a:bodyPr/>
          <a:lstStyle>
            <a:lvl1pPr marL="0" indent="0" algn="ctr">
              <a:buSzTx/>
              <a:buFontTx/>
              <a:buNone/>
              <a:defRPr>
                <a:solidFill>
                  <a:srgbClr val="888888"/>
                </a:solidFill>
              </a:defRPr>
            </a:lvl1pPr>
            <a:lvl2pPr marL="0" indent="457200" algn="ctr">
              <a:buSzTx/>
              <a:buFontTx/>
              <a:buNone/>
              <a:defRPr>
                <a:solidFill>
                  <a:srgbClr val="888888"/>
                </a:solidFill>
              </a:defRPr>
            </a:lvl2pPr>
            <a:lvl3pPr marL="0" indent="914400" algn="ctr">
              <a:buSzTx/>
              <a:buFontTx/>
              <a:buNone/>
              <a:defRPr>
                <a:solidFill>
                  <a:srgbClr val="888888"/>
                </a:solidFill>
              </a:defRPr>
            </a:lvl3pPr>
            <a:lvl4pPr marL="0" indent="1371600" algn="ctr">
              <a:buSzTx/>
              <a:buFontTx/>
              <a:buNone/>
              <a:defRPr>
                <a:solidFill>
                  <a:srgbClr val="888888"/>
                </a:solidFill>
              </a:defRPr>
            </a:lvl4pPr>
            <a:lvl5pPr marL="0" indent="1828800" algn="ctr">
              <a:buSzTx/>
              <a:buFontTx/>
              <a:buNone/>
              <a:defRPr>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0" name="Title Text"/>
          <p:cNvSpPr txBox="1">
            <a:spLocks noGrp="1"/>
          </p:cNvSpPr>
          <p:nvPr>
            <p:ph type="title"/>
          </p:nvPr>
        </p:nvSpPr>
        <p:spPr>
          <a:xfrm>
            <a:off x="457200" y="274638"/>
            <a:ext cx="8229600" cy="1143001"/>
          </a:xfrm>
          <a:prstGeom prst="rect">
            <a:avLst/>
          </a:prstGeom>
        </p:spPr>
        <p:txBody>
          <a:bodyPr/>
          <a:lstStyle/>
          <a:p>
            <a:r>
              <a:t>Title Text</a:t>
            </a:r>
          </a:p>
        </p:txBody>
      </p:sp>
      <p:sp>
        <p:nvSpPr>
          <p:cNvPr id="21" name="Body Level One…"/>
          <p:cNvSpPr txBox="1">
            <a:spLocks noGrp="1"/>
          </p:cNvSpPr>
          <p:nvPr>
            <p:ph type="body" sz="quarter" idx="1"/>
          </p:nvPr>
        </p:nvSpPr>
        <p:spPr>
          <a:xfrm>
            <a:off x="457200" y="1600200"/>
            <a:ext cx="8229600" cy="4525963"/>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29" name="Title Text"/>
          <p:cNvSpPr txBox="1">
            <a:spLocks noGrp="1"/>
          </p:cNvSpPr>
          <p:nvPr>
            <p:ph type="title"/>
          </p:nvPr>
        </p:nvSpPr>
        <p:spPr>
          <a:xfrm>
            <a:off x="722312" y="4406900"/>
            <a:ext cx="7772401" cy="1362075"/>
          </a:xfrm>
          <a:prstGeom prst="rect">
            <a:avLst/>
          </a:prstGeom>
        </p:spPr>
        <p:txBody>
          <a:bodyPr anchor="t"/>
          <a:lstStyle>
            <a:lvl1pPr algn="l">
              <a:defRPr sz="4000" b="1" cap="all"/>
            </a:lvl1pPr>
          </a:lstStyle>
          <a:p>
            <a:r>
              <a:t>Title Text</a:t>
            </a:r>
          </a:p>
        </p:txBody>
      </p:sp>
      <p:sp>
        <p:nvSpPr>
          <p:cNvPr id="30" name="Body Level One…"/>
          <p:cNvSpPr txBox="1">
            <a:spLocks noGrp="1"/>
          </p:cNvSpPr>
          <p:nvPr>
            <p:ph type="body" sz="quarter" idx="1"/>
          </p:nvPr>
        </p:nvSpPr>
        <p:spPr>
          <a:xfrm>
            <a:off x="722312" y="2906713"/>
            <a:ext cx="7772401" cy="1500188"/>
          </a:xfrm>
          <a:prstGeom prst="rect">
            <a:avLst/>
          </a:prstGeom>
        </p:spPr>
        <p:txBody>
          <a:bodyPr anchor="b"/>
          <a:lstStyle>
            <a:lvl1pPr marL="0" indent="0">
              <a:spcBef>
                <a:spcPts val="400"/>
              </a:spcBef>
              <a:buSzTx/>
              <a:buFontTx/>
              <a:buNone/>
              <a:defRPr sz="2000">
                <a:solidFill>
                  <a:srgbClr val="888888"/>
                </a:solidFill>
              </a:defRPr>
            </a:lvl1pPr>
            <a:lvl2pPr marL="0" indent="457200">
              <a:spcBef>
                <a:spcPts val="400"/>
              </a:spcBef>
              <a:buSzTx/>
              <a:buFontTx/>
              <a:buNone/>
              <a:defRPr sz="2000">
                <a:solidFill>
                  <a:srgbClr val="888888"/>
                </a:solidFill>
              </a:defRPr>
            </a:lvl2pPr>
            <a:lvl3pPr marL="0" indent="914400">
              <a:spcBef>
                <a:spcPts val="400"/>
              </a:spcBef>
              <a:buSzTx/>
              <a:buFontTx/>
              <a:buNone/>
              <a:defRPr sz="2000">
                <a:solidFill>
                  <a:srgbClr val="888888"/>
                </a:solidFill>
              </a:defRPr>
            </a:lvl3pPr>
            <a:lvl4pPr marL="0" indent="1371600">
              <a:spcBef>
                <a:spcPts val="400"/>
              </a:spcBef>
              <a:buSzTx/>
              <a:buFontTx/>
              <a:buNone/>
              <a:defRPr sz="2000">
                <a:solidFill>
                  <a:srgbClr val="888888"/>
                </a:solidFill>
              </a:defRPr>
            </a:lvl4pPr>
            <a:lvl5pPr marL="0" indent="1828800">
              <a:spcBef>
                <a:spcPts val="400"/>
              </a:spcBef>
              <a:buSzTx/>
              <a:buFontTx/>
              <a:buNone/>
              <a:defRPr sz="2000">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38" name="Title Text"/>
          <p:cNvSpPr txBox="1">
            <a:spLocks noGrp="1"/>
          </p:cNvSpPr>
          <p:nvPr>
            <p:ph type="title"/>
          </p:nvPr>
        </p:nvSpPr>
        <p:spPr>
          <a:xfrm>
            <a:off x="457200" y="274638"/>
            <a:ext cx="8229600" cy="1143001"/>
          </a:xfrm>
          <a:prstGeom prst="rect">
            <a:avLst/>
          </a:prstGeom>
        </p:spPr>
        <p:txBody>
          <a:bodyPr/>
          <a:lstStyle/>
          <a:p>
            <a:r>
              <a:t>Title Text</a:t>
            </a:r>
          </a:p>
        </p:txBody>
      </p:sp>
      <p:sp>
        <p:nvSpPr>
          <p:cNvPr id="39" name="Body Level One…"/>
          <p:cNvSpPr txBox="1">
            <a:spLocks noGrp="1"/>
          </p:cNvSpPr>
          <p:nvPr>
            <p:ph type="body" sz="quarter" idx="1"/>
          </p:nvPr>
        </p:nvSpPr>
        <p:spPr>
          <a:xfrm>
            <a:off x="457200" y="1600200"/>
            <a:ext cx="4038600" cy="4525963"/>
          </a:xfrm>
          <a:prstGeom prst="rect">
            <a:avLst/>
          </a:prstGeom>
        </p:spPr>
        <p:txBody>
          <a:bodyPr/>
          <a:lstStyle>
            <a:lvl1pPr>
              <a:spcBef>
                <a:spcPts val="600"/>
              </a:spcBef>
              <a:defRPr sz="2800"/>
            </a:lvl1pPr>
            <a:lvl2pPr marL="790575" indent="-333375">
              <a:spcBef>
                <a:spcPts val="600"/>
              </a:spcBef>
              <a:defRPr sz="2800"/>
            </a:lvl2pPr>
            <a:lvl3pPr marL="1234439" indent="-320039">
              <a:spcBef>
                <a:spcPts val="600"/>
              </a:spcBef>
              <a:defRPr sz="2800"/>
            </a:lvl3pPr>
            <a:lvl4pPr marL="1727200" indent="-355600">
              <a:spcBef>
                <a:spcPts val="600"/>
              </a:spcBef>
              <a:defRPr sz="2800"/>
            </a:lvl4pPr>
            <a:lvl5pPr marL="2184400" indent="-355600">
              <a:spcBef>
                <a:spcPts val="600"/>
              </a:spcBef>
              <a:defRPr sz="2800"/>
            </a:lvl5pPr>
          </a:lstStyle>
          <a:p>
            <a:r>
              <a:t>Body Level One</a:t>
            </a:r>
          </a:p>
          <a:p>
            <a:pPr lvl="1"/>
            <a:r>
              <a:t>Body Level Two</a:t>
            </a:r>
          </a:p>
          <a:p>
            <a:pPr lvl="2"/>
            <a:r>
              <a:t>Body Level Three</a:t>
            </a:r>
          </a:p>
          <a:p>
            <a:pPr lvl="3"/>
            <a:r>
              <a:t>Body Level Four</a:t>
            </a:r>
          </a:p>
          <a:p>
            <a:pPr lvl="4"/>
            <a:r>
              <a:t>Body Level Five</a:t>
            </a:r>
          </a:p>
        </p:txBody>
      </p:sp>
      <p:sp>
        <p:nvSpPr>
          <p:cNvPr id="4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47" name="Title Text"/>
          <p:cNvSpPr txBox="1">
            <a:spLocks noGrp="1"/>
          </p:cNvSpPr>
          <p:nvPr>
            <p:ph type="title"/>
          </p:nvPr>
        </p:nvSpPr>
        <p:spPr>
          <a:xfrm>
            <a:off x="457200" y="274638"/>
            <a:ext cx="8229600" cy="1143001"/>
          </a:xfrm>
          <a:prstGeom prst="rect">
            <a:avLst/>
          </a:prstGeom>
        </p:spPr>
        <p:txBody>
          <a:bodyPr/>
          <a:lstStyle/>
          <a:p>
            <a:r>
              <a:t>Title Text</a:t>
            </a:r>
          </a:p>
        </p:txBody>
      </p:sp>
      <p:sp>
        <p:nvSpPr>
          <p:cNvPr id="48" name="Body Level One…"/>
          <p:cNvSpPr txBox="1">
            <a:spLocks noGrp="1"/>
          </p:cNvSpPr>
          <p:nvPr>
            <p:ph type="body" sz="quarter" idx="1"/>
          </p:nvPr>
        </p:nvSpPr>
        <p:spPr>
          <a:xfrm>
            <a:off x="457200" y="1535112"/>
            <a:ext cx="4040188" cy="639763"/>
          </a:xfrm>
          <a:prstGeom prst="rect">
            <a:avLst/>
          </a:prstGeom>
        </p:spPr>
        <p:txBody>
          <a:bodyPr anchor="b"/>
          <a:lstStyle>
            <a:lvl1pPr marL="0" indent="0">
              <a:spcBef>
                <a:spcPts val="500"/>
              </a:spcBef>
              <a:buSzTx/>
              <a:buFontTx/>
              <a:buNone/>
              <a:defRPr sz="2400" b="1"/>
            </a:lvl1pPr>
            <a:lvl2pPr marL="0" indent="457200">
              <a:spcBef>
                <a:spcPts val="500"/>
              </a:spcBef>
              <a:buSzTx/>
              <a:buFontTx/>
              <a:buNone/>
              <a:defRPr sz="2400" b="1"/>
            </a:lvl2pPr>
            <a:lvl3pPr marL="0" indent="914400">
              <a:spcBef>
                <a:spcPts val="500"/>
              </a:spcBef>
              <a:buSzTx/>
              <a:buFontTx/>
              <a:buNone/>
              <a:defRPr sz="2400" b="1"/>
            </a:lvl3pPr>
            <a:lvl4pPr marL="0" indent="1371600">
              <a:spcBef>
                <a:spcPts val="500"/>
              </a:spcBef>
              <a:buSzTx/>
              <a:buFontTx/>
              <a:buNone/>
              <a:defRPr sz="2400" b="1"/>
            </a:lvl4pPr>
            <a:lvl5pPr marL="0" indent="1828800">
              <a:spcBef>
                <a:spcPts val="500"/>
              </a:spcBef>
              <a:buSzTx/>
              <a:buFont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49" name="Text Placeholder 4"/>
          <p:cNvSpPr>
            <a:spLocks noGrp="1"/>
          </p:cNvSpPr>
          <p:nvPr>
            <p:ph type="body" sz="quarter" idx="21"/>
          </p:nvPr>
        </p:nvSpPr>
        <p:spPr>
          <a:xfrm>
            <a:off x="4645025" y="1535112"/>
            <a:ext cx="4041775" cy="639763"/>
          </a:xfrm>
          <a:prstGeom prst="rect">
            <a:avLst/>
          </a:prstGeom>
        </p:spPr>
        <p:txBody>
          <a:bodyPr anchor="b"/>
          <a:lstStyle/>
          <a:p>
            <a:pPr marL="0" indent="0">
              <a:spcBef>
                <a:spcPts val="500"/>
              </a:spcBef>
              <a:buSzTx/>
              <a:buFontTx/>
              <a:buNone/>
              <a:defRPr sz="2400" b="1"/>
            </a:pPr>
            <a:endParaRPr/>
          </a:p>
        </p:txBody>
      </p:sp>
      <p:sp>
        <p:nvSpPr>
          <p:cNvPr id="5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57" name="Title Text"/>
          <p:cNvSpPr txBox="1">
            <a:spLocks noGrp="1"/>
          </p:cNvSpPr>
          <p:nvPr>
            <p:ph type="title"/>
          </p:nvPr>
        </p:nvSpPr>
        <p:spPr>
          <a:xfrm>
            <a:off x="457200" y="274638"/>
            <a:ext cx="8229600" cy="1143001"/>
          </a:xfrm>
          <a:prstGeom prst="rect">
            <a:avLst/>
          </a:prstGeom>
        </p:spPr>
        <p:txBody>
          <a:bodyPr/>
          <a:lstStyle/>
          <a:p>
            <a:r>
              <a:t>Title Text</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6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2" name="Title Text"/>
          <p:cNvSpPr txBox="1">
            <a:spLocks noGrp="1"/>
          </p:cNvSpPr>
          <p:nvPr>
            <p:ph type="title"/>
          </p:nvPr>
        </p:nvSpPr>
        <p:spPr>
          <a:xfrm>
            <a:off x="457200" y="273050"/>
            <a:ext cx="3008314" cy="1162050"/>
          </a:xfrm>
          <a:prstGeom prst="rect">
            <a:avLst/>
          </a:prstGeom>
        </p:spPr>
        <p:txBody>
          <a:bodyPr anchor="b"/>
          <a:lstStyle>
            <a:lvl1pPr algn="l">
              <a:defRPr sz="2000" b="1"/>
            </a:lvl1pPr>
          </a:lstStyle>
          <a:p>
            <a:r>
              <a:t>Title Text</a:t>
            </a:r>
          </a:p>
        </p:txBody>
      </p:sp>
      <p:sp>
        <p:nvSpPr>
          <p:cNvPr id="73" name="Body Level One…"/>
          <p:cNvSpPr txBox="1">
            <a:spLocks noGrp="1"/>
          </p:cNvSpPr>
          <p:nvPr>
            <p:ph type="body" sz="quarter" idx="1"/>
          </p:nvPr>
        </p:nvSpPr>
        <p:spPr>
          <a:xfrm>
            <a:off x="3575050" y="273050"/>
            <a:ext cx="5111750" cy="5853113"/>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74" name="Text Placeholder 3"/>
          <p:cNvSpPr>
            <a:spLocks noGrp="1"/>
          </p:cNvSpPr>
          <p:nvPr>
            <p:ph type="body" sz="quarter" idx="21"/>
          </p:nvPr>
        </p:nvSpPr>
        <p:spPr>
          <a:xfrm>
            <a:off x="457199" y="1435100"/>
            <a:ext cx="3008315" cy="4691063"/>
          </a:xfrm>
          <a:prstGeom prst="rect">
            <a:avLst/>
          </a:prstGeom>
        </p:spPr>
        <p:txBody>
          <a:bodyPr/>
          <a:lstStyle/>
          <a:p>
            <a:pPr marL="0" indent="0">
              <a:spcBef>
                <a:spcPts val="300"/>
              </a:spcBef>
              <a:buSzTx/>
              <a:buFontTx/>
              <a:buNone/>
              <a:defRPr sz="1400"/>
            </a:pPr>
            <a:endParaRPr/>
          </a:p>
        </p:txBody>
      </p:sp>
      <p:sp>
        <p:nvSpPr>
          <p:cNvPr id="7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82" name="Title Text"/>
          <p:cNvSpPr txBox="1">
            <a:spLocks noGrp="1"/>
          </p:cNvSpPr>
          <p:nvPr>
            <p:ph type="title"/>
          </p:nvPr>
        </p:nvSpPr>
        <p:spPr>
          <a:xfrm>
            <a:off x="1792288" y="4800600"/>
            <a:ext cx="5486401" cy="566738"/>
          </a:xfrm>
          <a:prstGeom prst="rect">
            <a:avLst/>
          </a:prstGeom>
        </p:spPr>
        <p:txBody>
          <a:bodyPr anchor="b"/>
          <a:lstStyle>
            <a:lvl1pPr algn="l">
              <a:defRPr sz="2000" b="1"/>
            </a:lvl1pPr>
          </a:lstStyle>
          <a:p>
            <a:r>
              <a:t>Title Text</a:t>
            </a:r>
          </a:p>
        </p:txBody>
      </p:sp>
      <p:sp>
        <p:nvSpPr>
          <p:cNvPr id="83" name="Picture Placeholder 2"/>
          <p:cNvSpPr>
            <a:spLocks noGrp="1"/>
          </p:cNvSpPr>
          <p:nvPr>
            <p:ph type="pic" sz="quarter" idx="21"/>
          </p:nvPr>
        </p:nvSpPr>
        <p:spPr>
          <a:xfrm>
            <a:off x="1792288" y="612775"/>
            <a:ext cx="5486401" cy="4114800"/>
          </a:xfrm>
          <a:prstGeom prst="rect">
            <a:avLst/>
          </a:prstGeom>
        </p:spPr>
        <p:txBody>
          <a:bodyPr lIns="91439" rIns="91439">
            <a:noAutofit/>
          </a:bodyPr>
          <a:lstStyle/>
          <a:p>
            <a:endParaRPr/>
          </a:p>
        </p:txBody>
      </p:sp>
      <p:sp>
        <p:nvSpPr>
          <p:cNvPr id="84" name="Body Level One…"/>
          <p:cNvSpPr txBox="1">
            <a:spLocks noGrp="1"/>
          </p:cNvSpPr>
          <p:nvPr>
            <p:ph type="body" sz="quarter" idx="1"/>
          </p:nvPr>
        </p:nvSpPr>
        <p:spPr>
          <a:xfrm>
            <a:off x="1792288" y="5367337"/>
            <a:ext cx="5486401" cy="804863"/>
          </a:xfrm>
          <a:prstGeom prst="rect">
            <a:avLst/>
          </a:prstGeom>
        </p:spPr>
        <p:txBody>
          <a:bodyPr/>
          <a:lstStyle>
            <a:lvl1pPr marL="0" indent="0">
              <a:spcBef>
                <a:spcPts val="300"/>
              </a:spcBef>
              <a:buSzTx/>
              <a:buFontTx/>
              <a:buNone/>
              <a:defRPr sz="1400"/>
            </a:lvl1pPr>
            <a:lvl2pPr marL="0" indent="457200">
              <a:spcBef>
                <a:spcPts val="300"/>
              </a:spcBef>
              <a:buSzTx/>
              <a:buFontTx/>
              <a:buNone/>
              <a:defRPr sz="1400"/>
            </a:lvl2pPr>
            <a:lvl3pPr marL="0" indent="914400">
              <a:spcBef>
                <a:spcPts val="300"/>
              </a:spcBef>
              <a:buSzTx/>
              <a:buFontTx/>
              <a:buNone/>
              <a:defRPr sz="1400"/>
            </a:lvl3pPr>
            <a:lvl4pPr marL="0" indent="1371600">
              <a:spcBef>
                <a:spcPts val="300"/>
              </a:spcBef>
              <a:buSzTx/>
              <a:buFontTx/>
              <a:buNone/>
              <a:defRPr sz="1400"/>
            </a:lvl4pPr>
            <a:lvl5pPr marL="0" indent="1828800">
              <a:spcBef>
                <a:spcPts val="300"/>
              </a:spcBef>
              <a:buSzTx/>
              <a:buFontTx/>
              <a:buNone/>
              <a:defRPr sz="1400"/>
            </a:lvl5pPr>
          </a:lstStyle>
          <a:p>
            <a:r>
              <a:t>Body Level One</a:t>
            </a:r>
          </a:p>
          <a:p>
            <a:pPr lvl="1"/>
            <a:r>
              <a:t>Body Level Two</a:t>
            </a:r>
          </a:p>
          <a:p>
            <a:pPr lvl="2"/>
            <a:r>
              <a:t>Body Level Three</a:t>
            </a:r>
          </a:p>
          <a:p>
            <a:pPr lvl="3"/>
            <a:r>
              <a:t>Body Level Four</a:t>
            </a:r>
          </a:p>
          <a:p>
            <a:pPr lvl="4"/>
            <a:r>
              <a:t>Body Level Five</a:t>
            </a:r>
          </a:p>
        </p:txBody>
      </p:sp>
      <p:sp>
        <p:nvSpPr>
          <p:cNvPr id="8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914400" y="138112"/>
            <a:ext cx="16459200" cy="22621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normAutofit/>
          </a:bodyPr>
          <a:lstStyle/>
          <a:p>
            <a:r>
              <a:t>Title Text</a:t>
            </a:r>
          </a:p>
        </p:txBody>
      </p:sp>
      <p:sp>
        <p:nvSpPr>
          <p:cNvPr id="3" name="Body Level One…"/>
          <p:cNvSpPr txBox="1">
            <a:spLocks noGrp="1"/>
          </p:cNvSpPr>
          <p:nvPr>
            <p:ph type="body" idx="1"/>
          </p:nvPr>
        </p:nvSpPr>
        <p:spPr>
          <a:xfrm>
            <a:off x="914400" y="2400300"/>
            <a:ext cx="16459200" cy="78867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8428176" y="6414760"/>
            <a:ext cx="258624" cy="248305"/>
          </a:xfrm>
          <a:prstGeom prst="rect">
            <a:avLst/>
          </a:prstGeom>
          <a:ln w="12700">
            <a:miter lim="400000"/>
          </a:ln>
        </p:spPr>
        <p:txBody>
          <a:bodyPr wrap="none" lIns="45719" rIns="45719" anchor="ctr">
            <a:spAutoFit/>
          </a:bodyPr>
          <a:lstStyle>
            <a:lvl1pPr algn="r">
              <a:defRPr sz="1200">
                <a:solidFill>
                  <a:srgbClr val="888888"/>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ransition spd="med"/>
  <p:txStyles>
    <p:titleStyle>
      <a:lvl1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Calibri"/>
          <a:ea typeface="Calibri"/>
          <a:cs typeface="Calibri"/>
          <a:sym typeface="Calibri"/>
        </a:defRPr>
      </a:lvl1pPr>
      <a:lvl2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Calibri"/>
          <a:ea typeface="Calibri"/>
          <a:cs typeface="Calibri"/>
          <a:sym typeface="Calibri"/>
        </a:defRPr>
      </a:lvl2pPr>
      <a:lvl3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Calibri"/>
          <a:ea typeface="Calibri"/>
          <a:cs typeface="Calibri"/>
          <a:sym typeface="Calibri"/>
        </a:defRPr>
      </a:lvl3pPr>
      <a:lvl4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Calibri"/>
          <a:ea typeface="Calibri"/>
          <a:cs typeface="Calibri"/>
          <a:sym typeface="Calibri"/>
        </a:defRPr>
      </a:lvl4pPr>
      <a:lvl5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Calibri"/>
          <a:ea typeface="Calibri"/>
          <a:cs typeface="Calibri"/>
          <a:sym typeface="Calibri"/>
        </a:defRPr>
      </a:lvl5pPr>
      <a:lvl6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Calibri"/>
          <a:ea typeface="Calibri"/>
          <a:cs typeface="Calibri"/>
          <a:sym typeface="Calibri"/>
        </a:defRPr>
      </a:lvl6pPr>
      <a:lvl7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Calibri"/>
          <a:ea typeface="Calibri"/>
          <a:cs typeface="Calibri"/>
          <a:sym typeface="Calibri"/>
        </a:defRPr>
      </a:lvl7pPr>
      <a:lvl8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Calibri"/>
          <a:ea typeface="Calibri"/>
          <a:cs typeface="Calibri"/>
          <a:sym typeface="Calibri"/>
        </a:defRPr>
      </a:lvl8pPr>
      <a:lvl9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Calibri"/>
          <a:ea typeface="Calibri"/>
          <a:cs typeface="Calibri"/>
          <a:sym typeface="Calibri"/>
        </a:defRPr>
      </a:lvl9pPr>
    </p:titleStyle>
    <p:bodyStyle>
      <a:lvl1pPr marL="342900" marR="0" indent="-34290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Calibri"/>
          <a:ea typeface="Calibri"/>
          <a:cs typeface="Calibri"/>
          <a:sym typeface="Calibri"/>
        </a:defRPr>
      </a:lvl1pPr>
      <a:lvl2pPr marL="783771" marR="0" indent="-326571"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Calibri"/>
          <a:ea typeface="Calibri"/>
          <a:cs typeface="Calibri"/>
          <a:sym typeface="Calibri"/>
        </a:defRPr>
      </a:lvl2pPr>
      <a:lvl3pPr marL="1219200" marR="0" indent="-30480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Calibri"/>
          <a:ea typeface="Calibri"/>
          <a:cs typeface="Calibri"/>
          <a:sym typeface="Calibri"/>
        </a:defRPr>
      </a:lvl3pPr>
      <a:lvl4pPr marL="17373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Calibri"/>
          <a:ea typeface="Calibri"/>
          <a:cs typeface="Calibri"/>
          <a:sym typeface="Calibri"/>
        </a:defRPr>
      </a:lvl4pPr>
      <a:lvl5pPr marL="21945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Calibri"/>
          <a:ea typeface="Calibri"/>
          <a:cs typeface="Calibri"/>
          <a:sym typeface="Calibri"/>
        </a:defRPr>
      </a:lvl5pPr>
      <a:lvl6pPr marL="26517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Calibri"/>
          <a:ea typeface="Calibri"/>
          <a:cs typeface="Calibri"/>
          <a:sym typeface="Calibri"/>
        </a:defRPr>
      </a:lvl6pPr>
      <a:lvl7pPr marL="31089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Calibri"/>
          <a:ea typeface="Calibri"/>
          <a:cs typeface="Calibri"/>
          <a:sym typeface="Calibri"/>
        </a:defRPr>
      </a:lvl7pPr>
      <a:lvl8pPr marL="35661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Calibri"/>
          <a:ea typeface="Calibri"/>
          <a:cs typeface="Calibri"/>
          <a:sym typeface="Calibri"/>
        </a:defRPr>
      </a:lvl8pPr>
      <a:lvl9pPr marL="40233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Calibri"/>
          <a:ea typeface="Calibri"/>
          <a:cs typeface="Calibri"/>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7.xml"/><Relationship Id="rId5" Type="http://schemas.openxmlformats.org/officeDocument/2006/relationships/image" Target="../media/image13.pn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7.xml"/><Relationship Id="rId5" Type="http://schemas.openxmlformats.org/officeDocument/2006/relationships/image" Target="../media/image9.png"/><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7.xml"/><Relationship Id="rId5" Type="http://schemas.openxmlformats.org/officeDocument/2006/relationships/image" Target="../media/image9.png"/><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7.xml"/><Relationship Id="rId5" Type="http://schemas.openxmlformats.org/officeDocument/2006/relationships/image" Target="../media/image1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7.xml"/><Relationship Id="rId5" Type="http://schemas.openxmlformats.org/officeDocument/2006/relationships/image" Target="../media/image15.png"/><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7.xml"/><Relationship Id="rId5" Type="http://schemas.openxmlformats.org/officeDocument/2006/relationships/image" Target="../media/image16.png"/><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7.xml"/><Relationship Id="rId5" Type="http://schemas.openxmlformats.org/officeDocument/2006/relationships/image" Target="../media/image17.png"/><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18.pn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7.xml"/><Relationship Id="rId5" Type="http://schemas.openxmlformats.org/officeDocument/2006/relationships/image" Target="../media/image19.png"/><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7.xml"/><Relationship Id="rId5" Type="http://schemas.openxmlformats.org/officeDocument/2006/relationships/image" Target="../media/image20.png"/><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7.xml"/><Relationship Id="rId5" Type="http://schemas.openxmlformats.org/officeDocument/2006/relationships/image" Target="../media/image21.png"/><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30.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23.png"/></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24.png"/></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25.png"/></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26.png"/></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3.png"/></Relationships>
</file>

<file path=ppt/slides/_rels/slide4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27.png"/></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4.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43.xml.rels><?xml version="1.0" encoding="UTF-8" standalone="yes"?>
<Relationships xmlns="http://schemas.openxmlformats.org/package/2006/relationships"><Relationship Id="rId8" Type="http://schemas.openxmlformats.org/officeDocument/2006/relationships/image" Target="../media/image31.png"/><Relationship Id="rId13" Type="http://schemas.openxmlformats.org/officeDocument/2006/relationships/image" Target="../media/image36.png"/><Relationship Id="rId3" Type="http://schemas.openxmlformats.org/officeDocument/2006/relationships/image" Target="../media/image4.png"/><Relationship Id="rId7" Type="http://schemas.openxmlformats.org/officeDocument/2006/relationships/image" Target="../media/image30.jpeg"/><Relationship Id="rId12" Type="http://schemas.openxmlformats.org/officeDocument/2006/relationships/image" Target="../media/image35.jpeg"/><Relationship Id="rId2" Type="http://schemas.openxmlformats.org/officeDocument/2006/relationships/image" Target="../media/image2.png"/><Relationship Id="rId16" Type="http://schemas.openxmlformats.org/officeDocument/2006/relationships/image" Target="../media/image39.png"/><Relationship Id="rId1" Type="http://schemas.openxmlformats.org/officeDocument/2006/relationships/slideLayout" Target="../slideLayouts/slideLayout7.xml"/><Relationship Id="rId6" Type="http://schemas.openxmlformats.org/officeDocument/2006/relationships/image" Target="../media/image29.png"/><Relationship Id="rId11" Type="http://schemas.openxmlformats.org/officeDocument/2006/relationships/image" Target="../media/image34.png"/><Relationship Id="rId5" Type="http://schemas.openxmlformats.org/officeDocument/2006/relationships/image" Target="../media/image28.png"/><Relationship Id="rId15" Type="http://schemas.openxmlformats.org/officeDocument/2006/relationships/image" Target="../media/image38.png"/><Relationship Id="rId10" Type="http://schemas.openxmlformats.org/officeDocument/2006/relationships/image" Target="../media/image33.png"/><Relationship Id="rId4" Type="http://schemas.openxmlformats.org/officeDocument/2006/relationships/image" Target="../media/image3.png"/><Relationship Id="rId9" Type="http://schemas.openxmlformats.org/officeDocument/2006/relationships/image" Target="../media/image32.png"/><Relationship Id="rId14" Type="http://schemas.openxmlformats.org/officeDocument/2006/relationships/image" Target="../media/image37.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image" Target="../media/image9.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4" name="Εικόνα 21" descr="Εικόνα 21"/>
          <p:cNvPicPr>
            <a:picLocks noChangeAspect="1"/>
          </p:cNvPicPr>
          <p:nvPr/>
        </p:nvPicPr>
        <p:blipFill>
          <a:blip r:embed="rId2"/>
          <a:stretch>
            <a:fillRect/>
          </a:stretch>
        </p:blipFill>
        <p:spPr>
          <a:xfrm>
            <a:off x="7261452" y="834092"/>
            <a:ext cx="7828624" cy="1642408"/>
          </a:xfrm>
          <a:prstGeom prst="rect">
            <a:avLst/>
          </a:prstGeom>
          <a:ln w="12700">
            <a:miter lim="400000"/>
          </a:ln>
        </p:spPr>
      </p:pic>
      <p:sp>
        <p:nvSpPr>
          <p:cNvPr id="95" name="Freeform 2"/>
          <p:cNvSpPr/>
          <p:nvPr/>
        </p:nvSpPr>
        <p:spPr>
          <a:xfrm rot="16200000">
            <a:off x="8390496" y="4139491"/>
            <a:ext cx="15426974" cy="6672168"/>
          </a:xfrm>
          <a:prstGeom prst="rect">
            <a:avLst/>
          </a:prstGeom>
          <a:blipFill>
            <a:blip r:embed="rId3"/>
            <a:stretch>
              <a:fillRect/>
            </a:stretch>
          </a:blipFill>
          <a:ln w="12700">
            <a:miter lim="400000"/>
          </a:ln>
        </p:spPr>
        <p:txBody>
          <a:bodyPr lIns="45719" rIns="45719"/>
          <a:lstStyle/>
          <a:p>
            <a:endParaRPr/>
          </a:p>
        </p:txBody>
      </p:sp>
      <p:sp>
        <p:nvSpPr>
          <p:cNvPr id="96" name="Freeform 3"/>
          <p:cNvSpPr/>
          <p:nvPr/>
        </p:nvSpPr>
        <p:spPr>
          <a:xfrm rot="18725651" flipV="1">
            <a:off x="7698158" y="6692028"/>
            <a:ext cx="15426974" cy="6672168"/>
          </a:xfrm>
          <a:prstGeom prst="rect">
            <a:avLst/>
          </a:prstGeom>
          <a:blipFill>
            <a:blip r:embed="rId3"/>
            <a:stretch>
              <a:fillRect/>
            </a:stretch>
          </a:blipFill>
          <a:ln w="12700">
            <a:miter lim="400000"/>
          </a:ln>
        </p:spPr>
        <p:txBody>
          <a:bodyPr lIns="45719" rIns="45719"/>
          <a:lstStyle/>
          <a:p>
            <a:endParaRPr/>
          </a:p>
        </p:txBody>
      </p:sp>
      <p:sp>
        <p:nvSpPr>
          <p:cNvPr id="97" name="Freeform 4"/>
          <p:cNvSpPr/>
          <p:nvPr/>
        </p:nvSpPr>
        <p:spPr>
          <a:xfrm>
            <a:off x="-596817" y="-735710"/>
            <a:ext cx="2199516" cy="2199515"/>
          </a:xfrm>
          <a:prstGeom prst="rect">
            <a:avLst/>
          </a:prstGeom>
          <a:blipFill>
            <a:blip r:embed="rId4"/>
            <a:stretch>
              <a:fillRect/>
            </a:stretch>
          </a:blipFill>
          <a:ln w="12700">
            <a:miter lim="400000"/>
          </a:ln>
        </p:spPr>
        <p:txBody>
          <a:bodyPr lIns="45719" rIns="45719"/>
          <a:lstStyle/>
          <a:p>
            <a:endParaRPr/>
          </a:p>
        </p:txBody>
      </p:sp>
      <p:sp>
        <p:nvSpPr>
          <p:cNvPr id="98" name="Freeform 5"/>
          <p:cNvSpPr/>
          <p:nvPr/>
        </p:nvSpPr>
        <p:spPr>
          <a:xfrm>
            <a:off x="12184342" y="7475574"/>
            <a:ext cx="2009600" cy="2009600"/>
          </a:xfrm>
          <a:prstGeom prst="rect">
            <a:avLst/>
          </a:prstGeom>
          <a:blipFill>
            <a:blip r:embed="rId5"/>
            <a:stretch>
              <a:fillRect/>
            </a:stretch>
          </a:blipFill>
          <a:ln w="12700">
            <a:miter lim="400000"/>
          </a:ln>
        </p:spPr>
        <p:txBody>
          <a:bodyPr lIns="45719" rIns="45719"/>
          <a:lstStyle/>
          <a:p>
            <a:endParaRPr/>
          </a:p>
        </p:txBody>
      </p:sp>
      <p:sp>
        <p:nvSpPr>
          <p:cNvPr id="99" name="Freeform 6"/>
          <p:cNvSpPr/>
          <p:nvPr/>
        </p:nvSpPr>
        <p:spPr>
          <a:xfrm>
            <a:off x="1949019" y="194512"/>
            <a:ext cx="4966113" cy="2607925"/>
          </a:xfrm>
          <a:prstGeom prst="rect">
            <a:avLst/>
          </a:prstGeom>
          <a:blipFill>
            <a:blip r:embed="rId6"/>
            <a:stretch>
              <a:fillRect/>
            </a:stretch>
          </a:blipFill>
          <a:ln w="12700">
            <a:miter lim="400000"/>
          </a:ln>
        </p:spPr>
        <p:txBody>
          <a:bodyPr lIns="45719" rIns="45719"/>
          <a:lstStyle/>
          <a:p>
            <a:endParaRPr/>
          </a:p>
        </p:txBody>
      </p:sp>
      <p:grpSp>
        <p:nvGrpSpPr>
          <p:cNvPr id="102" name="Text Box 4"/>
          <p:cNvGrpSpPr/>
          <p:nvPr/>
        </p:nvGrpSpPr>
        <p:grpSpPr>
          <a:xfrm>
            <a:off x="340865" y="6591300"/>
            <a:ext cx="7356307" cy="1955215"/>
            <a:chOff x="0" y="0"/>
            <a:chExt cx="7356305" cy="1955214"/>
          </a:xfrm>
        </p:grpSpPr>
        <p:sp>
          <p:nvSpPr>
            <p:cNvPr id="100" name="Rectangle"/>
            <p:cNvSpPr/>
            <p:nvPr/>
          </p:nvSpPr>
          <p:spPr>
            <a:xfrm>
              <a:off x="0" y="0"/>
              <a:ext cx="7356306" cy="1019094"/>
            </a:xfrm>
            <a:prstGeom prst="rect">
              <a:avLst/>
            </a:prstGeom>
            <a:solidFill>
              <a:srgbClr val="FFFFFF"/>
            </a:solidFill>
            <a:ln w="9525" cap="flat">
              <a:solidFill>
                <a:srgbClr val="FFFFFF"/>
              </a:solidFill>
              <a:prstDash val="solid"/>
              <a:miter lim="800000"/>
            </a:ln>
            <a:effectLst/>
          </p:spPr>
          <p:txBody>
            <a:bodyPr wrap="square" lIns="45719" tIns="45719" rIns="45719" bIns="45719" numCol="1" anchor="t">
              <a:noAutofit/>
            </a:bodyPr>
            <a:lstStyle/>
            <a:p>
              <a:pPr>
                <a:spcBef>
                  <a:spcPts val="300"/>
                </a:spcBef>
                <a:defRPr sz="3000"/>
              </a:pPr>
              <a:endParaRPr/>
            </a:p>
          </p:txBody>
        </p:sp>
        <p:sp>
          <p:nvSpPr>
            <p:cNvPr id="101" name="Κεφάλαιο 1"/>
            <p:cNvSpPr txBox="1"/>
            <p:nvPr/>
          </p:nvSpPr>
          <p:spPr>
            <a:xfrm>
              <a:off x="50482" y="4762"/>
              <a:ext cx="7255341" cy="1950453"/>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t">
              <a:spAutoFit/>
            </a:bodyPr>
            <a:lstStyle/>
            <a:p>
              <a:pPr indent="12700">
                <a:lnSpc>
                  <a:spcPts val="3400"/>
                </a:lnSpc>
                <a:spcBef>
                  <a:spcPts val="300"/>
                </a:spcBef>
                <a:defRPr sz="6000" b="1">
                  <a:solidFill>
                    <a:srgbClr val="04A6C2"/>
                  </a:solidFill>
                </a:defRPr>
              </a:pPr>
              <a:r>
                <a:t>Κεφάλαιο 1</a:t>
              </a:r>
              <a:r>
                <a:rPr sz="4500"/>
                <a:t> </a:t>
              </a:r>
            </a:p>
            <a:p>
              <a:pPr indent="12700">
                <a:lnSpc>
                  <a:spcPts val="3400"/>
                </a:lnSpc>
                <a:spcBef>
                  <a:spcPts val="300"/>
                </a:spcBef>
                <a:defRPr sz="3000">
                  <a:solidFill>
                    <a:srgbClr val="FF0000"/>
                  </a:solidFill>
                </a:defRPr>
              </a:pPr>
              <a:r>
                <a:t> </a:t>
              </a:r>
            </a:p>
            <a:p>
              <a:pPr>
                <a:spcBef>
                  <a:spcPts val="300"/>
                </a:spcBef>
                <a:defRPr sz="3000">
                  <a:solidFill>
                    <a:srgbClr val="FF0000"/>
                  </a:solidFill>
                </a:defRPr>
              </a:pPr>
              <a:r>
                <a:t> </a:t>
              </a:r>
            </a:p>
            <a:p>
              <a:pPr>
                <a:spcBef>
                  <a:spcPts val="300"/>
                </a:spcBef>
                <a:defRPr sz="3000">
                  <a:solidFill>
                    <a:srgbClr val="FF0000"/>
                  </a:solidFill>
                </a:defRPr>
              </a:pPr>
              <a:r>
                <a:t> </a:t>
              </a:r>
            </a:p>
          </p:txBody>
        </p:sp>
      </p:grpSp>
      <p:sp>
        <p:nvSpPr>
          <p:cNvPr id="103" name="TextBox 7"/>
          <p:cNvSpPr txBox="1"/>
          <p:nvPr/>
        </p:nvSpPr>
        <p:spPr>
          <a:xfrm>
            <a:off x="386585" y="3645075"/>
            <a:ext cx="11740006" cy="166711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indent="12700">
              <a:spcBef>
                <a:spcPts val="600"/>
              </a:spcBef>
              <a:defRPr sz="6000" b="1" spc="-30"/>
            </a:pPr>
            <a:r>
              <a:t>WP3</a:t>
            </a:r>
          </a:p>
          <a:p>
            <a:pPr indent="12700">
              <a:spcBef>
                <a:spcPts val="600"/>
              </a:spcBef>
              <a:defRPr sz="4500" b="1" spc="-30"/>
            </a:pPr>
            <a:r>
              <a:t>Πρακτικό εγχειρίδιο INSPIRE</a:t>
            </a:r>
          </a:p>
        </p:txBody>
      </p:sp>
      <p:sp>
        <p:nvSpPr>
          <p:cNvPr id="104" name="TextBox 10"/>
          <p:cNvSpPr txBox="1"/>
          <p:nvPr/>
        </p:nvSpPr>
        <p:spPr>
          <a:xfrm>
            <a:off x="386585" y="7130133"/>
            <a:ext cx="11741620" cy="136230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indent="12700">
              <a:spcBef>
                <a:spcPts val="300"/>
              </a:spcBef>
              <a:defRPr sz="4500" b="1">
                <a:solidFill>
                  <a:srgbClr val="04A6C2"/>
                </a:solidFill>
              </a:defRPr>
            </a:lvl1pPr>
          </a:lstStyle>
          <a:p>
            <a:r>
              <a:t>Προηγμένες εκπαιδευτικές πρακτικές για τη δια βίου μάθηση</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 name="Freeform 2"/>
          <p:cNvSpPr/>
          <p:nvPr/>
        </p:nvSpPr>
        <p:spPr>
          <a:xfrm flipV="1">
            <a:off x="-4190999" y="-7340275"/>
            <a:ext cx="19829347" cy="8576195"/>
          </a:xfrm>
          <a:prstGeom prst="rect">
            <a:avLst/>
          </a:prstGeom>
          <a:blipFill>
            <a:blip r:embed="rId3"/>
            <a:stretch>
              <a:fillRect/>
            </a:stretch>
          </a:blipFill>
          <a:ln w="12700">
            <a:miter lim="400000"/>
          </a:ln>
        </p:spPr>
        <p:txBody>
          <a:bodyPr lIns="45719" rIns="45719"/>
          <a:lstStyle/>
          <a:p>
            <a:pPr>
              <a:defRPr sz="1400"/>
            </a:pPr>
            <a:endParaRPr/>
          </a:p>
        </p:txBody>
      </p:sp>
      <p:sp>
        <p:nvSpPr>
          <p:cNvPr id="169" name="Freeform 3"/>
          <p:cNvSpPr/>
          <p:nvPr/>
        </p:nvSpPr>
        <p:spPr>
          <a:xfrm rot="10800000">
            <a:off x="16764000" y="876300"/>
            <a:ext cx="1219200" cy="1219200"/>
          </a:xfrm>
          <a:prstGeom prst="rect">
            <a:avLst/>
          </a:prstGeom>
          <a:blipFill>
            <a:blip r:embed="rId4"/>
            <a:stretch>
              <a:fillRect/>
            </a:stretch>
          </a:blipFill>
          <a:ln w="12700">
            <a:miter lim="400000"/>
          </a:ln>
        </p:spPr>
        <p:txBody>
          <a:bodyPr lIns="45719" rIns="45719"/>
          <a:lstStyle/>
          <a:p>
            <a:pPr>
              <a:defRPr sz="1400"/>
            </a:pPr>
            <a:endParaRPr/>
          </a:p>
        </p:txBody>
      </p:sp>
      <p:sp>
        <p:nvSpPr>
          <p:cNvPr id="170" name="TextBox 4"/>
          <p:cNvSpPr txBox="1"/>
          <p:nvPr/>
        </p:nvSpPr>
        <p:spPr>
          <a:xfrm>
            <a:off x="1067236" y="978262"/>
            <a:ext cx="15605762" cy="65391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r">
              <a:defRPr sz="4400" b="1"/>
            </a:lvl1pPr>
          </a:lstStyle>
          <a:p>
            <a:r>
              <a:t>Ρόλοι</a:t>
            </a:r>
          </a:p>
        </p:txBody>
      </p:sp>
      <p:sp>
        <p:nvSpPr>
          <p:cNvPr id="171" name="Freeform 219"/>
          <p:cNvSpPr/>
          <p:nvPr/>
        </p:nvSpPr>
        <p:spPr>
          <a:xfrm rot="5400000">
            <a:off x="12975890" y="3954748"/>
            <a:ext cx="6420566" cy="3153449"/>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cubicBezTo>
                  <a:pt x="0" y="4835"/>
                  <a:pt x="2375" y="0"/>
                  <a:pt x="5304" y="0"/>
                </a:cubicBezTo>
                <a:lnTo>
                  <a:pt x="21600" y="0"/>
                </a:lnTo>
                <a:cubicBezTo>
                  <a:pt x="18670" y="0"/>
                  <a:pt x="16296" y="4835"/>
                  <a:pt x="16296" y="10800"/>
                </a:cubicBezTo>
                <a:lnTo>
                  <a:pt x="16296" y="21600"/>
                </a:lnTo>
                <a:lnTo>
                  <a:pt x="5304" y="21600"/>
                </a:lnTo>
                <a:cubicBezTo>
                  <a:pt x="2375" y="21600"/>
                  <a:pt x="0" y="16765"/>
                  <a:pt x="0" y="10800"/>
                </a:cubicBezTo>
                <a:close/>
              </a:path>
            </a:pathLst>
          </a:custGeom>
          <a:solidFill>
            <a:srgbClr val="04A6C2"/>
          </a:solidFill>
          <a:ln w="12700">
            <a:miter lim="400000"/>
          </a:ln>
        </p:spPr>
        <p:txBody>
          <a:bodyPr lIns="45719" rIns="45719" anchor="ctr"/>
          <a:lstStyle/>
          <a:p>
            <a:pPr algn="ctr">
              <a:defRPr sz="4000">
                <a:solidFill>
                  <a:schemeClr val="accent1"/>
                </a:solidFill>
                <a:effectLst>
                  <a:outerShdw blurRad="38100" dist="25400" dir="5400000" rotWithShape="0">
                    <a:srgbClr val="6E747A">
                      <a:alpha val="43000"/>
                    </a:srgbClr>
                  </a:outerShdw>
                </a:effectLst>
              </a:defRPr>
            </a:pPr>
            <a:endParaRPr/>
          </a:p>
        </p:txBody>
      </p:sp>
      <p:sp>
        <p:nvSpPr>
          <p:cNvPr id="172" name="Freeform 220"/>
          <p:cNvSpPr/>
          <p:nvPr/>
        </p:nvSpPr>
        <p:spPr>
          <a:xfrm>
            <a:off x="9757299" y="7165031"/>
            <a:ext cx="7997300" cy="315344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0" y="10800"/>
                </a:lnTo>
                <a:cubicBezTo>
                  <a:pt x="0" y="13037"/>
                  <a:pt x="268" y="15115"/>
                  <a:pt x="727" y="16838"/>
                </a:cubicBezTo>
                <a:lnTo>
                  <a:pt x="1247" y="18437"/>
                </a:lnTo>
                <a:cubicBezTo>
                  <a:pt x="477" y="16482"/>
                  <a:pt x="0" y="13782"/>
                  <a:pt x="0" y="10800"/>
                </a:cubicBezTo>
                <a:close/>
                <a:moveTo>
                  <a:pt x="8517" y="0"/>
                </a:moveTo>
                <a:lnTo>
                  <a:pt x="17341" y="0"/>
                </a:lnTo>
                <a:cubicBezTo>
                  <a:pt x="19693" y="0"/>
                  <a:pt x="21600" y="4835"/>
                  <a:pt x="21600" y="10800"/>
                </a:cubicBezTo>
                <a:cubicBezTo>
                  <a:pt x="21600" y="16765"/>
                  <a:pt x="19693" y="21600"/>
                  <a:pt x="17341" y="21600"/>
                </a:cubicBezTo>
                <a:lnTo>
                  <a:pt x="4259" y="21600"/>
                </a:lnTo>
                <a:lnTo>
                  <a:pt x="4694" y="21544"/>
                </a:lnTo>
                <a:cubicBezTo>
                  <a:pt x="6841" y="20991"/>
                  <a:pt x="8517" y="16392"/>
                  <a:pt x="8517" y="10800"/>
                </a:cubicBezTo>
                <a:close/>
              </a:path>
            </a:pathLst>
          </a:custGeom>
          <a:solidFill>
            <a:srgbClr val="569938"/>
          </a:solidFill>
          <a:ln w="12700">
            <a:miter lim="400000"/>
          </a:ln>
        </p:spPr>
        <p:txBody>
          <a:bodyPr lIns="45719" rIns="45719" anchor="ctr"/>
          <a:lstStyle/>
          <a:p>
            <a:pPr algn="ctr">
              <a:defRPr sz="4000">
                <a:solidFill>
                  <a:schemeClr val="accent1"/>
                </a:solidFill>
                <a:effectLst>
                  <a:outerShdw blurRad="38100" dist="25400" dir="5400000" rotWithShape="0">
                    <a:srgbClr val="6E747A">
                      <a:alpha val="43000"/>
                    </a:srgbClr>
                  </a:outerShdw>
                </a:effectLst>
              </a:defRPr>
            </a:pPr>
            <a:endParaRPr/>
          </a:p>
        </p:txBody>
      </p:sp>
      <p:sp>
        <p:nvSpPr>
          <p:cNvPr id="173" name="Freeform 223"/>
          <p:cNvSpPr/>
          <p:nvPr/>
        </p:nvSpPr>
        <p:spPr>
          <a:xfrm>
            <a:off x="9765596" y="2321187"/>
            <a:ext cx="7535490" cy="3153443"/>
          </a:xfrm>
          <a:custGeom>
            <a:avLst/>
            <a:gdLst/>
            <a:ahLst/>
            <a:cxnLst>
              <a:cxn ang="0">
                <a:pos x="wd2" y="hd2"/>
              </a:cxn>
              <a:cxn ang="5400000">
                <a:pos x="wd2" y="hd2"/>
              </a:cxn>
              <a:cxn ang="10800000">
                <a:pos x="wd2" y="hd2"/>
              </a:cxn>
              <a:cxn ang="16200000">
                <a:pos x="wd2" y="hd2"/>
              </a:cxn>
            </a:cxnLst>
            <a:rect l="0" t="0" r="r" b="b"/>
            <a:pathLst>
              <a:path w="21600" h="21600" extrusionOk="0">
                <a:moveTo>
                  <a:pt x="4520" y="0"/>
                </a:moveTo>
                <a:lnTo>
                  <a:pt x="18404" y="0"/>
                </a:lnTo>
                <a:cubicBezTo>
                  <a:pt x="19652" y="0"/>
                  <a:pt x="20782" y="1209"/>
                  <a:pt x="21600" y="3163"/>
                </a:cubicBezTo>
                <a:lnTo>
                  <a:pt x="20931" y="1844"/>
                </a:lnTo>
                <a:cubicBezTo>
                  <a:pt x="20210" y="680"/>
                  <a:pt x="19340" y="0"/>
                  <a:pt x="18404" y="0"/>
                </a:cubicBezTo>
                <a:cubicBezTo>
                  <a:pt x="15908" y="0"/>
                  <a:pt x="13885" y="4835"/>
                  <a:pt x="13885" y="10800"/>
                </a:cubicBezTo>
                <a:lnTo>
                  <a:pt x="13885" y="21600"/>
                </a:lnTo>
                <a:lnTo>
                  <a:pt x="4520" y="21600"/>
                </a:lnTo>
                <a:cubicBezTo>
                  <a:pt x="2023" y="21600"/>
                  <a:pt x="0" y="16765"/>
                  <a:pt x="0" y="10800"/>
                </a:cubicBezTo>
                <a:cubicBezTo>
                  <a:pt x="0" y="4835"/>
                  <a:pt x="2023" y="0"/>
                  <a:pt x="4520" y="0"/>
                </a:cubicBezTo>
                <a:close/>
              </a:path>
            </a:pathLst>
          </a:custGeom>
          <a:solidFill>
            <a:srgbClr val="3F6031"/>
          </a:solidFill>
          <a:ln w="12700">
            <a:miter lim="400000"/>
          </a:ln>
        </p:spPr>
        <p:txBody>
          <a:bodyPr lIns="45719" rIns="45719" anchor="ctr"/>
          <a:lstStyle/>
          <a:p>
            <a:pPr algn="ctr">
              <a:defRPr sz="4000">
                <a:solidFill>
                  <a:schemeClr val="accent1"/>
                </a:solidFill>
                <a:effectLst>
                  <a:outerShdw blurRad="38100" dist="25400" dir="5400000" rotWithShape="0">
                    <a:srgbClr val="6E747A">
                      <a:alpha val="43000"/>
                    </a:srgbClr>
                  </a:outerShdw>
                </a:effectLst>
              </a:defRPr>
            </a:pPr>
            <a:endParaRPr/>
          </a:p>
        </p:txBody>
      </p:sp>
      <p:sp>
        <p:nvSpPr>
          <p:cNvPr id="174" name="Freeform 225"/>
          <p:cNvSpPr/>
          <p:nvPr/>
        </p:nvSpPr>
        <p:spPr>
          <a:xfrm rot="5400000">
            <a:off x="8132040" y="5531468"/>
            <a:ext cx="6420566" cy="3153449"/>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cubicBezTo>
                  <a:pt x="2930" y="21600"/>
                  <a:pt x="5304" y="16765"/>
                  <a:pt x="5304" y="10800"/>
                </a:cubicBezTo>
                <a:lnTo>
                  <a:pt x="5304" y="0"/>
                </a:lnTo>
                <a:lnTo>
                  <a:pt x="16296" y="0"/>
                </a:lnTo>
                <a:cubicBezTo>
                  <a:pt x="19225" y="0"/>
                  <a:pt x="21600" y="4835"/>
                  <a:pt x="21600" y="10800"/>
                </a:cubicBezTo>
                <a:cubicBezTo>
                  <a:pt x="21600" y="16765"/>
                  <a:pt x="19225" y="21600"/>
                  <a:pt x="16296" y="21600"/>
                </a:cubicBezTo>
                <a:close/>
              </a:path>
            </a:pathLst>
          </a:custGeom>
          <a:solidFill>
            <a:srgbClr val="FF0000"/>
          </a:solidFill>
          <a:ln w="12700">
            <a:miter lim="400000"/>
          </a:ln>
        </p:spPr>
        <p:txBody>
          <a:bodyPr lIns="45719" rIns="45719" anchor="ctr"/>
          <a:lstStyle/>
          <a:p>
            <a:pPr algn="ctr">
              <a:defRPr sz="4000">
                <a:solidFill>
                  <a:schemeClr val="accent1"/>
                </a:solidFill>
                <a:effectLst>
                  <a:outerShdw blurRad="38100" dist="25400" dir="5400000" rotWithShape="0">
                    <a:srgbClr val="6E747A">
                      <a:alpha val="43000"/>
                    </a:srgbClr>
                  </a:outerShdw>
                </a:effectLst>
              </a:defRPr>
            </a:pPr>
            <a:endParaRPr/>
          </a:p>
        </p:txBody>
      </p:sp>
      <p:sp>
        <p:nvSpPr>
          <p:cNvPr id="175" name="Rectangle 38"/>
          <p:cNvSpPr txBox="1"/>
          <p:nvPr/>
        </p:nvSpPr>
        <p:spPr>
          <a:xfrm>
            <a:off x="3634740" y="1938991"/>
            <a:ext cx="5509261" cy="153293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spAutoFit/>
          </a:bodyPr>
          <a:lstStyle/>
          <a:p>
            <a:pPr>
              <a:defRPr sz="3200" b="1">
                <a:solidFill>
                  <a:srgbClr val="3F6031"/>
                </a:solidFill>
              </a:defRPr>
            </a:pPr>
            <a:r>
              <a:t>Ρόλος εκπαιδευόμενου</a:t>
            </a:r>
          </a:p>
          <a:p>
            <a:pPr>
              <a:defRPr sz="2400"/>
            </a:pPr>
            <a:r>
              <a:t>• Φοιτητής, καταρτιζόμενος, υποψήφιος</a:t>
            </a:r>
          </a:p>
          <a:p>
            <a:pPr>
              <a:defRPr sz="2400"/>
            </a:pPr>
            <a:r>
              <a:t>• Ενεργός παράγοντας στη μαθησιακή διαδικασία</a:t>
            </a:r>
          </a:p>
        </p:txBody>
      </p:sp>
      <p:sp>
        <p:nvSpPr>
          <p:cNvPr id="176" name="Rectangle 39"/>
          <p:cNvSpPr txBox="1"/>
          <p:nvPr/>
        </p:nvSpPr>
        <p:spPr>
          <a:xfrm>
            <a:off x="1463039" y="2138496"/>
            <a:ext cx="1807685" cy="121682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ctr">
            <a:spAutoFit/>
          </a:bodyPr>
          <a:lstStyle>
            <a:lvl1pPr>
              <a:defRPr sz="9600" b="1">
                <a:solidFill>
                  <a:srgbClr val="3F6031"/>
                </a:solidFill>
              </a:defRPr>
            </a:lvl1pPr>
          </a:lstStyle>
          <a:p>
            <a:r>
              <a:t>01</a:t>
            </a:r>
          </a:p>
        </p:txBody>
      </p:sp>
      <p:sp>
        <p:nvSpPr>
          <p:cNvPr id="177" name="Rectangle 42"/>
          <p:cNvSpPr txBox="1"/>
          <p:nvPr/>
        </p:nvSpPr>
        <p:spPr>
          <a:xfrm>
            <a:off x="3634738" y="3889712"/>
            <a:ext cx="7535489" cy="153293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spAutoFit/>
          </a:bodyPr>
          <a:lstStyle/>
          <a:p>
            <a:pPr>
              <a:defRPr sz="3200" b="1">
                <a:solidFill>
                  <a:srgbClr val="04A6C2"/>
                </a:solidFill>
              </a:defRPr>
            </a:pPr>
            <a:r>
              <a:t>Καθηγητής &amp; Εκπαιδευτής</a:t>
            </a:r>
          </a:p>
          <a:p>
            <a:pPr>
              <a:defRPr sz="2400"/>
            </a:pPr>
            <a:r>
              <a:t>• Δάσκαλος = ακαδημαϊκές γνώσεις</a:t>
            </a:r>
          </a:p>
          <a:p>
            <a:pPr>
              <a:defRPr sz="2400"/>
            </a:pPr>
            <a:r>
              <a:t>• Εκπαιδευτής = πρακτική στο χώρο εργασίας</a:t>
            </a:r>
          </a:p>
          <a:p>
            <a:pPr>
              <a:defRPr sz="2400"/>
            </a:pPr>
            <a:r>
              <a:t>• Συχνά συνδυασμός ρόλων</a:t>
            </a:r>
          </a:p>
        </p:txBody>
      </p:sp>
      <p:sp>
        <p:nvSpPr>
          <p:cNvPr id="178" name="Rectangle 43"/>
          <p:cNvSpPr txBox="1"/>
          <p:nvPr/>
        </p:nvSpPr>
        <p:spPr>
          <a:xfrm>
            <a:off x="1463039" y="4089216"/>
            <a:ext cx="1807685" cy="121682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ctr">
            <a:spAutoFit/>
          </a:bodyPr>
          <a:lstStyle>
            <a:lvl1pPr>
              <a:defRPr sz="9600" b="1">
                <a:solidFill>
                  <a:srgbClr val="04A6C2"/>
                </a:solidFill>
              </a:defRPr>
            </a:lvl1pPr>
          </a:lstStyle>
          <a:p>
            <a:r>
              <a:t>02</a:t>
            </a:r>
          </a:p>
        </p:txBody>
      </p:sp>
      <p:sp>
        <p:nvSpPr>
          <p:cNvPr id="179" name="Rectangle 45"/>
          <p:cNvSpPr txBox="1"/>
          <p:nvPr/>
        </p:nvSpPr>
        <p:spPr>
          <a:xfrm>
            <a:off x="3634740" y="5840431"/>
            <a:ext cx="6139159" cy="153293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spAutoFit/>
          </a:bodyPr>
          <a:lstStyle/>
          <a:p>
            <a:pPr>
              <a:defRPr sz="3200" b="1">
                <a:solidFill>
                  <a:srgbClr val="569938"/>
                </a:solidFill>
              </a:defRPr>
            </a:pPr>
            <a:r>
              <a:t>Μέντορας / Coach</a:t>
            </a:r>
          </a:p>
          <a:p>
            <a:pPr>
              <a:defRPr sz="2400"/>
            </a:pPr>
            <a:r>
              <a:t>• Υποστηρίζει την προσωπική ανάπτυξη</a:t>
            </a:r>
          </a:p>
          <a:p>
            <a:pPr>
              <a:defRPr sz="2400"/>
            </a:pPr>
            <a:r>
              <a:t>• Καθοδηγεί τις επιλογές σταδιοδρομίας και την αναγνώριση της προηγούμενης μάθησης</a:t>
            </a:r>
          </a:p>
        </p:txBody>
      </p:sp>
      <p:sp>
        <p:nvSpPr>
          <p:cNvPr id="180" name="Rectangle 46"/>
          <p:cNvSpPr txBox="1"/>
          <p:nvPr/>
        </p:nvSpPr>
        <p:spPr>
          <a:xfrm>
            <a:off x="1463039" y="6039936"/>
            <a:ext cx="1807685" cy="121682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ctr">
            <a:spAutoFit/>
          </a:bodyPr>
          <a:lstStyle>
            <a:lvl1pPr>
              <a:defRPr sz="9600" b="1">
                <a:solidFill>
                  <a:srgbClr val="569938"/>
                </a:solidFill>
              </a:defRPr>
            </a:lvl1pPr>
          </a:lstStyle>
          <a:p>
            <a:r>
              <a:t>03</a:t>
            </a:r>
          </a:p>
        </p:txBody>
      </p:sp>
      <p:sp>
        <p:nvSpPr>
          <p:cNvPr id="181" name="Rectangle 48"/>
          <p:cNvSpPr txBox="1"/>
          <p:nvPr/>
        </p:nvSpPr>
        <p:spPr>
          <a:xfrm>
            <a:off x="3634740" y="7791152"/>
            <a:ext cx="6091101" cy="190123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spAutoFit/>
          </a:bodyPr>
          <a:lstStyle/>
          <a:p>
            <a:pPr>
              <a:defRPr sz="3200" b="1">
                <a:solidFill>
                  <a:srgbClr val="FF0000"/>
                </a:solidFill>
              </a:defRPr>
            </a:pPr>
            <a:r>
              <a:t>Ρόλος αξιολογητή</a:t>
            </a:r>
          </a:p>
          <a:p>
            <a:pPr>
              <a:defRPr sz="2400"/>
            </a:pPr>
            <a:r>
              <a:t>• Αξιολογεί τις ικανότητες</a:t>
            </a:r>
          </a:p>
          <a:p>
            <a:pPr>
              <a:defRPr sz="2400"/>
            </a:pPr>
            <a:r>
              <a:t>• Διασφαλίζει την αντικειμενικότητα</a:t>
            </a:r>
          </a:p>
          <a:p>
            <a:pPr>
              <a:defRPr sz="2400"/>
            </a:pPr>
            <a:r>
              <a:t>• Απαιτεί επαγγελματική εμπειρογνωμοσύνη/εξειδίκευση</a:t>
            </a:r>
          </a:p>
        </p:txBody>
      </p:sp>
      <p:sp>
        <p:nvSpPr>
          <p:cNvPr id="182" name="Rectangle 49"/>
          <p:cNvSpPr txBox="1"/>
          <p:nvPr/>
        </p:nvSpPr>
        <p:spPr>
          <a:xfrm>
            <a:off x="1463039" y="7990657"/>
            <a:ext cx="1807685" cy="121681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ctr">
            <a:spAutoFit/>
          </a:bodyPr>
          <a:lstStyle>
            <a:lvl1pPr>
              <a:defRPr sz="9600" b="1">
                <a:solidFill>
                  <a:srgbClr val="FF0000"/>
                </a:solidFill>
              </a:defRPr>
            </a:lvl1pPr>
          </a:lstStyle>
          <a:p>
            <a:r>
              <a:t>04</a:t>
            </a:r>
          </a:p>
        </p:txBody>
      </p:sp>
      <p:pic>
        <p:nvPicPr>
          <p:cNvPr id="183" name="Γραφικό 25" descr="Γραφικό 25"/>
          <p:cNvPicPr>
            <a:picLocks noChangeAspect="1"/>
          </p:cNvPicPr>
          <p:nvPr/>
        </p:nvPicPr>
        <p:blipFill>
          <a:blip r:embed="rId5"/>
          <a:stretch>
            <a:fillRect/>
          </a:stretch>
        </p:blipFill>
        <p:spPr>
          <a:xfrm>
            <a:off x="10809776" y="3365360"/>
            <a:ext cx="1080001" cy="1080001"/>
          </a:xfrm>
          <a:prstGeom prst="rect">
            <a:avLst/>
          </a:prstGeom>
          <a:ln w="12700">
            <a:miter lim="400000"/>
          </a:ln>
        </p:spPr>
      </p:pic>
      <p:pic>
        <p:nvPicPr>
          <p:cNvPr id="184" name="Γραφικό 27" descr="Γραφικό 27"/>
          <p:cNvPicPr>
            <a:picLocks noChangeAspect="1"/>
          </p:cNvPicPr>
          <p:nvPr/>
        </p:nvPicPr>
        <p:blipFill>
          <a:blip r:embed="rId6"/>
          <a:stretch>
            <a:fillRect/>
          </a:stretch>
        </p:blipFill>
        <p:spPr>
          <a:xfrm>
            <a:off x="15646175" y="8186842"/>
            <a:ext cx="1080001" cy="1080001"/>
          </a:xfrm>
          <a:prstGeom prst="rect">
            <a:avLst/>
          </a:prstGeom>
          <a:ln w="12700">
            <a:miter lim="400000"/>
          </a:ln>
        </p:spPr>
      </p:pic>
      <p:pic>
        <p:nvPicPr>
          <p:cNvPr id="185" name="Γραφικό 28" descr="Γραφικό 28"/>
          <p:cNvPicPr>
            <a:picLocks noChangeAspect="1"/>
          </p:cNvPicPr>
          <p:nvPr/>
        </p:nvPicPr>
        <p:blipFill>
          <a:blip r:embed="rId7"/>
          <a:stretch>
            <a:fillRect/>
          </a:stretch>
        </p:blipFill>
        <p:spPr>
          <a:xfrm>
            <a:off x="10802322" y="8186842"/>
            <a:ext cx="1080001" cy="1080001"/>
          </a:xfrm>
          <a:prstGeom prst="rect">
            <a:avLst/>
          </a:prstGeom>
          <a:ln w="12700">
            <a:miter lim="400000"/>
          </a:ln>
        </p:spPr>
      </p:pic>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 name="Freeform 2"/>
          <p:cNvSpPr/>
          <p:nvPr/>
        </p:nvSpPr>
        <p:spPr>
          <a:xfrm flipV="1">
            <a:off x="-4271165" y="-7338622"/>
            <a:ext cx="19829347" cy="8576195"/>
          </a:xfrm>
          <a:prstGeom prst="rect">
            <a:avLst/>
          </a:prstGeom>
          <a:blipFill>
            <a:blip r:embed="rId3"/>
            <a:stretch>
              <a:fillRect/>
            </a:stretch>
          </a:blipFill>
          <a:ln w="12700">
            <a:miter lim="400000"/>
          </a:ln>
        </p:spPr>
        <p:txBody>
          <a:bodyPr lIns="45719" rIns="45719"/>
          <a:lstStyle/>
          <a:p>
            <a:endParaRPr/>
          </a:p>
        </p:txBody>
      </p:sp>
      <p:sp>
        <p:nvSpPr>
          <p:cNvPr id="190" name="Freeform 3"/>
          <p:cNvSpPr/>
          <p:nvPr/>
        </p:nvSpPr>
        <p:spPr>
          <a:xfrm rot="10800000">
            <a:off x="16764000" y="876300"/>
            <a:ext cx="1219200" cy="1219200"/>
          </a:xfrm>
          <a:prstGeom prst="rect">
            <a:avLst/>
          </a:prstGeom>
          <a:blipFill>
            <a:blip r:embed="rId4"/>
            <a:stretch>
              <a:fillRect/>
            </a:stretch>
          </a:blipFill>
          <a:ln w="12700">
            <a:miter lim="400000"/>
          </a:ln>
        </p:spPr>
        <p:txBody>
          <a:bodyPr lIns="45719" rIns="45719"/>
          <a:lstStyle/>
          <a:p>
            <a:endParaRPr/>
          </a:p>
        </p:txBody>
      </p:sp>
      <p:sp>
        <p:nvSpPr>
          <p:cNvPr id="191" name="TextBox 4"/>
          <p:cNvSpPr txBox="1"/>
          <p:nvPr/>
        </p:nvSpPr>
        <p:spPr>
          <a:xfrm>
            <a:off x="960119" y="1148176"/>
            <a:ext cx="15605762" cy="152609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5000" b="1"/>
            </a:lvl1pPr>
          </a:lstStyle>
          <a:p>
            <a:r>
              <a:t>Μάθημα 3 – Μαθητοκεντρική Προσέγγιση (Learner-Centred Approach)</a:t>
            </a:r>
          </a:p>
        </p:txBody>
      </p:sp>
      <p:sp>
        <p:nvSpPr>
          <p:cNvPr id="192" name="TextBox 19"/>
          <p:cNvSpPr txBox="1"/>
          <p:nvPr/>
        </p:nvSpPr>
        <p:spPr>
          <a:xfrm>
            <a:off x="5571878" y="4762500"/>
            <a:ext cx="11146402" cy="193424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nSpc>
                <a:spcPct val="107000"/>
              </a:lnSpc>
              <a:spcBef>
                <a:spcPts val="800"/>
              </a:spcBef>
              <a:defRPr sz="3600"/>
            </a:pPr>
            <a:r>
              <a:t>•    Προτεραιότητα στις ανάγκες του μαθητή</a:t>
            </a:r>
          </a:p>
          <a:p>
            <a:pPr>
              <a:lnSpc>
                <a:spcPct val="107000"/>
              </a:lnSpc>
              <a:spcBef>
                <a:spcPts val="800"/>
              </a:spcBef>
              <a:defRPr sz="3600"/>
            </a:pPr>
            <a:r>
              <a:t>•    Ενεργή συμμετοχή</a:t>
            </a:r>
          </a:p>
          <a:p>
            <a:pPr>
              <a:lnSpc>
                <a:spcPct val="107000"/>
              </a:lnSpc>
              <a:spcBef>
                <a:spcPts val="800"/>
              </a:spcBef>
              <a:defRPr sz="3600"/>
            </a:pPr>
            <a:r>
              <a:t>•    Κριτική σκέψη</a:t>
            </a:r>
          </a:p>
        </p:txBody>
      </p:sp>
      <p:pic>
        <p:nvPicPr>
          <p:cNvPr id="193" name="Γραφικό 9" descr="Γραφικό 9"/>
          <p:cNvPicPr>
            <a:picLocks noChangeAspect="1"/>
          </p:cNvPicPr>
          <p:nvPr/>
        </p:nvPicPr>
        <p:blipFill>
          <a:blip r:embed="rId5"/>
          <a:stretch>
            <a:fillRect/>
          </a:stretch>
        </p:blipFill>
        <p:spPr>
          <a:xfrm>
            <a:off x="1905000" y="4160701"/>
            <a:ext cx="3276600" cy="3048001"/>
          </a:xfrm>
          <a:prstGeom prst="rect">
            <a:avLst/>
          </a:prstGeom>
          <a:ln w="12700">
            <a:miter lim="400000"/>
          </a:ln>
        </p:spPr>
      </p:pic>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 name="Freeform 2"/>
          <p:cNvSpPr/>
          <p:nvPr/>
        </p:nvSpPr>
        <p:spPr>
          <a:xfrm rot="5400000" flipV="1">
            <a:off x="-4991100" y="2171699"/>
            <a:ext cx="10287001" cy="5943602"/>
          </a:xfrm>
          <a:prstGeom prst="rect">
            <a:avLst/>
          </a:prstGeom>
          <a:blipFill>
            <a:blip r:embed="rId3"/>
            <a:stretch>
              <a:fillRect/>
            </a:stretch>
          </a:blipFill>
          <a:ln w="12700">
            <a:miter lim="400000"/>
          </a:ln>
        </p:spPr>
        <p:txBody>
          <a:bodyPr lIns="45719" rIns="45719"/>
          <a:lstStyle/>
          <a:p>
            <a:endParaRPr/>
          </a:p>
        </p:txBody>
      </p:sp>
      <p:sp>
        <p:nvSpPr>
          <p:cNvPr id="198" name="Freeform 3"/>
          <p:cNvSpPr/>
          <p:nvPr/>
        </p:nvSpPr>
        <p:spPr>
          <a:xfrm rot="10800000">
            <a:off x="304800" y="547419"/>
            <a:ext cx="1219200" cy="1219201"/>
          </a:xfrm>
          <a:prstGeom prst="rect">
            <a:avLst/>
          </a:prstGeom>
          <a:blipFill>
            <a:blip r:embed="rId4"/>
            <a:stretch>
              <a:fillRect/>
            </a:stretch>
          </a:blipFill>
          <a:ln w="12700">
            <a:miter lim="400000"/>
          </a:ln>
        </p:spPr>
        <p:txBody>
          <a:bodyPr lIns="45719" rIns="45719"/>
          <a:lstStyle/>
          <a:p>
            <a:endParaRPr/>
          </a:p>
        </p:txBody>
      </p:sp>
      <p:sp>
        <p:nvSpPr>
          <p:cNvPr id="199" name="TextBox 4"/>
          <p:cNvSpPr txBox="1"/>
          <p:nvPr/>
        </p:nvSpPr>
        <p:spPr>
          <a:xfrm>
            <a:off x="3444901" y="2463717"/>
            <a:ext cx="14615163" cy="85036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6000" b="1">
                <a:solidFill>
                  <a:srgbClr val="3F6031"/>
                </a:solidFill>
              </a:defRPr>
            </a:lvl1pPr>
          </a:lstStyle>
          <a:p>
            <a:r>
              <a:t>Ο εκπαιδευτής ως διευκολυντής (facilitator)</a:t>
            </a:r>
          </a:p>
        </p:txBody>
      </p:sp>
      <p:sp>
        <p:nvSpPr>
          <p:cNvPr id="200" name="TextBox 6"/>
          <p:cNvSpPr txBox="1"/>
          <p:nvPr/>
        </p:nvSpPr>
        <p:spPr>
          <a:xfrm>
            <a:off x="3154146" y="3873982"/>
            <a:ext cx="15774727" cy="152436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indent="80010">
              <a:lnSpc>
                <a:spcPct val="115000"/>
              </a:lnSpc>
              <a:spcBef>
                <a:spcPts val="600"/>
              </a:spcBef>
              <a:defRPr sz="4500" b="1"/>
            </a:pPr>
            <a:r>
              <a:t>•    Καθοδηγεί αντί να υπαγορεύει/επιβάλλει τη γνώση</a:t>
            </a:r>
          </a:p>
          <a:p>
            <a:pPr indent="80010">
              <a:lnSpc>
                <a:spcPct val="115000"/>
              </a:lnSpc>
              <a:spcBef>
                <a:spcPts val="600"/>
              </a:spcBef>
              <a:defRPr sz="4500" b="1"/>
            </a:pPr>
            <a:r>
              <a:t>•    Ενθαρρύνει την εξερεύνηση</a:t>
            </a:r>
          </a:p>
        </p:txBody>
      </p:sp>
      <p:sp>
        <p:nvSpPr>
          <p:cNvPr id="201" name="TextBox 4"/>
          <p:cNvSpPr txBox="1"/>
          <p:nvPr/>
        </p:nvSpPr>
        <p:spPr>
          <a:xfrm>
            <a:off x="3733928" y="5958246"/>
            <a:ext cx="14615163" cy="177746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6000" b="1">
                <a:solidFill>
                  <a:srgbClr val="3F6031"/>
                </a:solidFill>
              </a:defRPr>
            </a:lvl1pPr>
          </a:lstStyle>
          <a:p>
            <a:r>
              <a:t>Ενεργοποίηση του εκπαιδευόμενου</a:t>
            </a:r>
          </a:p>
        </p:txBody>
      </p:sp>
      <p:sp>
        <p:nvSpPr>
          <p:cNvPr id="202" name="TextBox 6"/>
          <p:cNvSpPr txBox="1"/>
          <p:nvPr/>
        </p:nvSpPr>
        <p:spPr>
          <a:xfrm>
            <a:off x="3154146" y="7015957"/>
            <a:ext cx="15774727" cy="152436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indent="80010">
              <a:lnSpc>
                <a:spcPct val="115000"/>
              </a:lnSpc>
              <a:spcBef>
                <a:spcPts val="600"/>
              </a:spcBef>
              <a:defRPr sz="4500" b="1"/>
            </a:pPr>
            <a:r>
              <a:t>•    Εργασίες, ομαδική εργασία</a:t>
            </a:r>
          </a:p>
          <a:p>
            <a:pPr indent="80010">
              <a:lnSpc>
                <a:spcPct val="115000"/>
              </a:lnSpc>
              <a:spcBef>
                <a:spcPts val="600"/>
              </a:spcBef>
              <a:defRPr sz="4500" b="1"/>
            </a:pPr>
            <a:r>
              <a:t>•    Προσομοιώσεις, ανοιχτές ερωτήσεις</a:t>
            </a: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 name="Freeform 2"/>
          <p:cNvSpPr/>
          <p:nvPr/>
        </p:nvSpPr>
        <p:spPr>
          <a:xfrm rot="5400000" flipV="1">
            <a:off x="-4991100" y="2171699"/>
            <a:ext cx="10287001" cy="5943602"/>
          </a:xfrm>
          <a:prstGeom prst="rect">
            <a:avLst/>
          </a:prstGeom>
          <a:blipFill>
            <a:blip r:embed="rId3"/>
            <a:stretch>
              <a:fillRect/>
            </a:stretch>
          </a:blipFill>
          <a:ln w="12700">
            <a:miter lim="400000"/>
          </a:ln>
        </p:spPr>
        <p:txBody>
          <a:bodyPr lIns="45719" rIns="45719"/>
          <a:lstStyle/>
          <a:p>
            <a:endParaRPr/>
          </a:p>
        </p:txBody>
      </p:sp>
      <p:sp>
        <p:nvSpPr>
          <p:cNvPr id="207" name="Freeform 3"/>
          <p:cNvSpPr/>
          <p:nvPr/>
        </p:nvSpPr>
        <p:spPr>
          <a:xfrm rot="10800000">
            <a:off x="304800" y="547419"/>
            <a:ext cx="1219200" cy="1219201"/>
          </a:xfrm>
          <a:prstGeom prst="rect">
            <a:avLst/>
          </a:prstGeom>
          <a:blipFill>
            <a:blip r:embed="rId4"/>
            <a:stretch>
              <a:fillRect/>
            </a:stretch>
          </a:blipFill>
          <a:ln w="12700">
            <a:miter lim="400000"/>
          </a:ln>
        </p:spPr>
        <p:txBody>
          <a:bodyPr lIns="45719" rIns="45719"/>
          <a:lstStyle/>
          <a:p>
            <a:endParaRPr/>
          </a:p>
        </p:txBody>
      </p:sp>
      <p:sp>
        <p:nvSpPr>
          <p:cNvPr id="208" name="TextBox 4"/>
          <p:cNvSpPr txBox="1"/>
          <p:nvPr/>
        </p:nvSpPr>
        <p:spPr>
          <a:xfrm>
            <a:off x="4019892" y="1733005"/>
            <a:ext cx="14615163" cy="85036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6000" b="1">
                <a:solidFill>
                  <a:srgbClr val="3F6031"/>
                </a:solidFill>
              </a:defRPr>
            </a:lvl1pPr>
          </a:lstStyle>
          <a:p>
            <a:r>
              <a:t>Ο εκπαιδευόμενος ως άτομο</a:t>
            </a:r>
          </a:p>
        </p:txBody>
      </p:sp>
      <p:sp>
        <p:nvSpPr>
          <p:cNvPr id="209" name="TextBox 6"/>
          <p:cNvSpPr txBox="1"/>
          <p:nvPr/>
        </p:nvSpPr>
        <p:spPr>
          <a:xfrm>
            <a:off x="3865050" y="3508625"/>
            <a:ext cx="15774727" cy="152436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indent="80010">
              <a:lnSpc>
                <a:spcPct val="115000"/>
              </a:lnSpc>
              <a:spcBef>
                <a:spcPts val="600"/>
              </a:spcBef>
              <a:defRPr sz="4500" b="1"/>
            </a:pPr>
            <a:r>
              <a:t>•    Κίνητρα, περιέργεια, αναστοχασμός</a:t>
            </a:r>
          </a:p>
          <a:p>
            <a:pPr indent="80010">
              <a:lnSpc>
                <a:spcPct val="115000"/>
              </a:lnSpc>
              <a:spcBef>
                <a:spcPts val="600"/>
              </a:spcBef>
              <a:defRPr sz="4500" b="1"/>
            </a:pPr>
            <a:r>
              <a:t>•    Υποστήριξη διαφορετικών αναγκών</a:t>
            </a:r>
          </a:p>
        </p:txBody>
      </p:sp>
      <p:sp>
        <p:nvSpPr>
          <p:cNvPr id="210" name="TextBox 4"/>
          <p:cNvSpPr txBox="1"/>
          <p:nvPr/>
        </p:nvSpPr>
        <p:spPr>
          <a:xfrm>
            <a:off x="4237168" y="5510428"/>
            <a:ext cx="14615164" cy="85036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6000" b="1">
                <a:solidFill>
                  <a:srgbClr val="3F6031"/>
                </a:solidFill>
              </a:defRPr>
            </a:lvl1pPr>
          </a:lstStyle>
          <a:p>
            <a:r>
              <a:t>Δυναμική της ομάδας</a:t>
            </a:r>
          </a:p>
        </p:txBody>
      </p:sp>
      <p:sp>
        <p:nvSpPr>
          <p:cNvPr id="211" name="TextBox 6"/>
          <p:cNvSpPr txBox="1"/>
          <p:nvPr/>
        </p:nvSpPr>
        <p:spPr>
          <a:xfrm>
            <a:off x="3865050" y="7122593"/>
            <a:ext cx="15774727" cy="152436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indent="80010">
              <a:lnSpc>
                <a:spcPct val="115000"/>
              </a:lnSpc>
              <a:spcBef>
                <a:spcPts val="600"/>
              </a:spcBef>
              <a:defRPr sz="4500" b="1"/>
            </a:pPr>
            <a:r>
              <a:t>•    Θετική = συνεργασία, εμπιστοσύνη</a:t>
            </a:r>
          </a:p>
          <a:p>
            <a:pPr indent="80010">
              <a:lnSpc>
                <a:spcPct val="115000"/>
              </a:lnSpc>
              <a:spcBef>
                <a:spcPts val="600"/>
              </a:spcBef>
              <a:defRPr sz="4500" b="1"/>
            </a:pPr>
            <a:r>
              <a:t>•    Αρνητική = συγκρούσεις, αποστασιοποίηση</a:t>
            </a: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 name="Freeform 2"/>
          <p:cNvSpPr/>
          <p:nvPr/>
        </p:nvSpPr>
        <p:spPr>
          <a:xfrm rot="5400000" flipV="1">
            <a:off x="-4991100" y="2171699"/>
            <a:ext cx="10287001" cy="5943602"/>
          </a:xfrm>
          <a:prstGeom prst="rect">
            <a:avLst/>
          </a:prstGeom>
          <a:blipFill>
            <a:blip r:embed="rId3"/>
            <a:stretch>
              <a:fillRect/>
            </a:stretch>
          </a:blipFill>
          <a:ln w="12700">
            <a:miter lim="400000"/>
          </a:ln>
        </p:spPr>
        <p:txBody>
          <a:bodyPr lIns="45719" rIns="45719"/>
          <a:lstStyle/>
          <a:p>
            <a:endParaRPr/>
          </a:p>
        </p:txBody>
      </p:sp>
      <p:sp>
        <p:nvSpPr>
          <p:cNvPr id="216" name="Freeform 3"/>
          <p:cNvSpPr/>
          <p:nvPr/>
        </p:nvSpPr>
        <p:spPr>
          <a:xfrm rot="10800000">
            <a:off x="304800" y="547419"/>
            <a:ext cx="1219200" cy="1219201"/>
          </a:xfrm>
          <a:prstGeom prst="rect">
            <a:avLst/>
          </a:prstGeom>
          <a:blipFill>
            <a:blip r:embed="rId4"/>
            <a:stretch>
              <a:fillRect/>
            </a:stretch>
          </a:blipFill>
          <a:ln w="12700">
            <a:miter lim="400000"/>
          </a:ln>
        </p:spPr>
        <p:txBody>
          <a:bodyPr lIns="45719" rIns="45719"/>
          <a:lstStyle/>
          <a:p>
            <a:endParaRPr/>
          </a:p>
        </p:txBody>
      </p:sp>
      <p:sp>
        <p:nvSpPr>
          <p:cNvPr id="217" name="TextBox 4"/>
          <p:cNvSpPr txBox="1"/>
          <p:nvPr/>
        </p:nvSpPr>
        <p:spPr>
          <a:xfrm>
            <a:off x="3771076" y="2108265"/>
            <a:ext cx="14615163" cy="85036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6000" b="1">
                <a:solidFill>
                  <a:srgbClr val="3F6031"/>
                </a:solidFill>
              </a:defRPr>
            </a:lvl1pPr>
          </a:lstStyle>
          <a:p>
            <a:r>
              <a:t>Διαδικτυακή μαθητοκεντρική μάθηση</a:t>
            </a:r>
          </a:p>
        </p:txBody>
      </p:sp>
      <p:sp>
        <p:nvSpPr>
          <p:cNvPr id="218" name="TextBox 6"/>
          <p:cNvSpPr txBox="1"/>
          <p:nvPr/>
        </p:nvSpPr>
        <p:spPr>
          <a:xfrm>
            <a:off x="3191294" y="4865880"/>
            <a:ext cx="15774727" cy="207547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indent="80010">
              <a:lnSpc>
                <a:spcPct val="115000"/>
              </a:lnSpc>
              <a:spcBef>
                <a:spcPts val="600"/>
              </a:spcBef>
              <a:defRPr sz="4000" b="1"/>
            </a:pPr>
            <a:r>
              <a:t>•    Σχεδιασμένη και δομημένη</a:t>
            </a:r>
          </a:p>
          <a:p>
            <a:pPr marL="401052" indent="-401052">
              <a:lnSpc>
                <a:spcPct val="115000"/>
              </a:lnSpc>
              <a:spcBef>
                <a:spcPts val="600"/>
              </a:spcBef>
              <a:buSzPct val="100000"/>
              <a:buChar char="•"/>
              <a:defRPr sz="4000" b="1"/>
            </a:pPr>
            <a:r>
              <a:t>   Αλληλεπίδραση εκπαιδευόμενου-περιεχομένου, εκπαιδευόμενου-εκπαιδευόμενου, εκπαιδευόμενου-εκπαιδευτικού</a:t>
            </a: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 name="Freeform 2"/>
          <p:cNvSpPr/>
          <p:nvPr/>
        </p:nvSpPr>
        <p:spPr>
          <a:xfrm flipV="1">
            <a:off x="-4271165" y="-7338622"/>
            <a:ext cx="19829347" cy="8576195"/>
          </a:xfrm>
          <a:prstGeom prst="rect">
            <a:avLst/>
          </a:prstGeom>
          <a:blipFill>
            <a:blip r:embed="rId3"/>
            <a:stretch>
              <a:fillRect/>
            </a:stretch>
          </a:blipFill>
          <a:ln w="12700">
            <a:miter lim="400000"/>
          </a:ln>
        </p:spPr>
        <p:txBody>
          <a:bodyPr lIns="45719" rIns="45719"/>
          <a:lstStyle/>
          <a:p>
            <a:endParaRPr/>
          </a:p>
        </p:txBody>
      </p:sp>
      <p:sp>
        <p:nvSpPr>
          <p:cNvPr id="223" name="Freeform 3"/>
          <p:cNvSpPr/>
          <p:nvPr/>
        </p:nvSpPr>
        <p:spPr>
          <a:xfrm rot="10800000">
            <a:off x="16764000" y="876300"/>
            <a:ext cx="1219200" cy="1219200"/>
          </a:xfrm>
          <a:prstGeom prst="rect">
            <a:avLst/>
          </a:prstGeom>
          <a:blipFill>
            <a:blip r:embed="rId4"/>
            <a:stretch>
              <a:fillRect/>
            </a:stretch>
          </a:blipFill>
          <a:ln w="12700">
            <a:miter lim="400000"/>
          </a:ln>
        </p:spPr>
        <p:txBody>
          <a:bodyPr lIns="45719" rIns="45719"/>
          <a:lstStyle/>
          <a:p>
            <a:endParaRPr/>
          </a:p>
        </p:txBody>
      </p:sp>
      <p:sp>
        <p:nvSpPr>
          <p:cNvPr id="224" name="TextBox 4"/>
          <p:cNvSpPr txBox="1"/>
          <p:nvPr/>
        </p:nvSpPr>
        <p:spPr>
          <a:xfrm>
            <a:off x="960119" y="1148176"/>
            <a:ext cx="15605762" cy="73869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5000" b="1"/>
            </a:lvl1pPr>
          </a:lstStyle>
          <a:p>
            <a:r>
              <a:t>Μάθημα 4 – Προσεγγίσεις διδασκαλίας και κατάρτισης</a:t>
            </a:r>
          </a:p>
        </p:txBody>
      </p:sp>
      <p:sp>
        <p:nvSpPr>
          <p:cNvPr id="225" name="TextBox 19"/>
          <p:cNvSpPr txBox="1"/>
          <p:nvPr/>
        </p:nvSpPr>
        <p:spPr>
          <a:xfrm>
            <a:off x="4366061" y="4686300"/>
            <a:ext cx="11146402" cy="193424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nSpc>
                <a:spcPct val="107000"/>
              </a:lnSpc>
              <a:spcBef>
                <a:spcPts val="800"/>
              </a:spcBef>
              <a:defRPr sz="3600"/>
            </a:pPr>
            <a:r>
              <a:t>•    Μαθησιακές διαδρομές και δομημένη ανάπτυξη</a:t>
            </a:r>
          </a:p>
          <a:p>
            <a:pPr>
              <a:lnSpc>
                <a:spcPct val="107000"/>
              </a:lnSpc>
              <a:spcBef>
                <a:spcPts val="800"/>
              </a:spcBef>
              <a:defRPr sz="3600"/>
            </a:pPr>
            <a:r>
              <a:t>•    Τυπική, μη τυπική, άτυπη μάθηση</a:t>
            </a:r>
          </a:p>
          <a:p>
            <a:pPr>
              <a:lnSpc>
                <a:spcPct val="107000"/>
              </a:lnSpc>
              <a:spcBef>
                <a:spcPts val="800"/>
              </a:spcBef>
              <a:defRPr sz="3600"/>
            </a:pPr>
            <a:r>
              <a:t>•    Υβριδικά και μικτά μοντέλα (blended learning)</a:t>
            </a:r>
          </a:p>
        </p:txBody>
      </p:sp>
      <p:pic>
        <p:nvPicPr>
          <p:cNvPr id="226" name="Γραφικό 24" descr="Γραφικό 24"/>
          <p:cNvPicPr>
            <a:picLocks noChangeAspect="1"/>
          </p:cNvPicPr>
          <p:nvPr/>
        </p:nvPicPr>
        <p:blipFill>
          <a:blip r:embed="rId5"/>
          <a:stretch>
            <a:fillRect/>
          </a:stretch>
        </p:blipFill>
        <p:spPr>
          <a:xfrm>
            <a:off x="1143000" y="4381420"/>
            <a:ext cx="2667000" cy="2485391"/>
          </a:xfrm>
          <a:prstGeom prst="rect">
            <a:avLst/>
          </a:prstGeom>
          <a:ln w="12700">
            <a:miter lim="400000"/>
          </a:ln>
        </p:spPr>
      </p:pic>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 name="Freeform 2"/>
          <p:cNvSpPr/>
          <p:nvPr/>
        </p:nvSpPr>
        <p:spPr>
          <a:xfrm flipV="1">
            <a:off x="-4190999" y="-7340275"/>
            <a:ext cx="19829347" cy="8576195"/>
          </a:xfrm>
          <a:prstGeom prst="rect">
            <a:avLst/>
          </a:prstGeom>
          <a:blipFill>
            <a:blip r:embed="rId3"/>
            <a:stretch>
              <a:fillRect/>
            </a:stretch>
          </a:blipFill>
          <a:ln w="12700">
            <a:miter lim="400000"/>
          </a:ln>
        </p:spPr>
        <p:txBody>
          <a:bodyPr lIns="45719" rIns="45719"/>
          <a:lstStyle/>
          <a:p>
            <a:endParaRPr/>
          </a:p>
        </p:txBody>
      </p:sp>
      <p:sp>
        <p:nvSpPr>
          <p:cNvPr id="231" name="Freeform 3"/>
          <p:cNvSpPr/>
          <p:nvPr/>
        </p:nvSpPr>
        <p:spPr>
          <a:xfrm rot="10800000">
            <a:off x="16764000" y="876300"/>
            <a:ext cx="1219200" cy="1219200"/>
          </a:xfrm>
          <a:prstGeom prst="rect">
            <a:avLst/>
          </a:prstGeom>
          <a:blipFill>
            <a:blip r:embed="rId4"/>
            <a:stretch>
              <a:fillRect/>
            </a:stretch>
          </a:blipFill>
          <a:ln w="12700">
            <a:miter lim="400000"/>
          </a:ln>
        </p:spPr>
        <p:txBody>
          <a:bodyPr lIns="45719" rIns="45719"/>
          <a:lstStyle/>
          <a:p>
            <a:endParaRPr/>
          </a:p>
        </p:txBody>
      </p:sp>
      <p:graphicFrame>
        <p:nvGraphicFramePr>
          <p:cNvPr id="232" name="Πίνακας 3"/>
          <p:cNvGraphicFramePr/>
          <p:nvPr/>
        </p:nvGraphicFramePr>
        <p:xfrm>
          <a:off x="1553425" y="3009900"/>
          <a:ext cx="15181150" cy="3186064"/>
        </p:xfrm>
        <a:graphic>
          <a:graphicData uri="http://schemas.openxmlformats.org/drawingml/2006/table">
            <a:tbl>
              <a:tblPr>
                <a:tableStyleId>{4C3C2611-4C71-4FC5-86AE-919BDF0F9419}</a:tableStyleId>
              </a:tblPr>
              <a:tblGrid>
                <a:gridCol w="5060383">
                  <a:extLst>
                    <a:ext uri="{9D8B030D-6E8A-4147-A177-3AD203B41FA5}">
                      <a16:colId xmlns:a16="http://schemas.microsoft.com/office/drawing/2014/main" val="20000"/>
                    </a:ext>
                  </a:extLst>
                </a:gridCol>
                <a:gridCol w="5060383">
                  <a:extLst>
                    <a:ext uri="{9D8B030D-6E8A-4147-A177-3AD203B41FA5}">
                      <a16:colId xmlns:a16="http://schemas.microsoft.com/office/drawing/2014/main" val="20001"/>
                    </a:ext>
                  </a:extLst>
                </a:gridCol>
                <a:gridCol w="5060383">
                  <a:extLst>
                    <a:ext uri="{9D8B030D-6E8A-4147-A177-3AD203B41FA5}">
                      <a16:colId xmlns:a16="http://schemas.microsoft.com/office/drawing/2014/main" val="20002"/>
                    </a:ext>
                  </a:extLst>
                </a:gridCol>
              </a:tblGrid>
              <a:tr h="1062021">
                <a:tc>
                  <a:txBody>
                    <a:bodyPr/>
                    <a:lstStyle/>
                    <a:p>
                      <a:pPr algn="l">
                        <a:defRPr sz="1800"/>
                      </a:pPr>
                      <a:r>
                        <a:rPr sz="5000" b="1">
                          <a:solidFill>
                            <a:srgbClr val="FFFFFF"/>
                          </a:solidFill>
                        </a:rPr>
                        <a:t>Τυπική έναντι άτυπης εκπαίδευσης</a:t>
                      </a:r>
                    </a:p>
                  </a:txBody>
                  <a:tcPr marL="45720" marR="45720" anchor="ctr" horzOverflow="overflow">
                    <a:lnL w="12700">
                      <a:miter lim="400000"/>
                    </a:lnL>
                    <a:lnR w="12700">
                      <a:miter lim="400000"/>
                    </a:lnR>
                    <a:lnT w="12700">
                      <a:miter lim="400000"/>
                    </a:lnT>
                    <a:lnB w="12700">
                      <a:miter lim="400000"/>
                    </a:lnB>
                    <a:solidFill>
                      <a:srgbClr val="569938"/>
                    </a:solidFill>
                  </a:tcPr>
                </a:tc>
                <a:tc>
                  <a:txBody>
                    <a:bodyPr/>
                    <a:lstStyle/>
                    <a:p>
                      <a:pPr algn="l">
                        <a:defRPr sz="1800"/>
                      </a:pPr>
                      <a:r>
                        <a:rPr sz="5000" b="1">
                          <a:solidFill>
                            <a:srgbClr val="FFFFFF"/>
                          </a:solidFill>
                        </a:rPr>
                        <a:t>Προσεγγίσεις διαδικτυακής μάθησης</a:t>
                      </a:r>
                    </a:p>
                  </a:txBody>
                  <a:tcPr marL="45720" marR="45720" anchor="ctr" horzOverflow="overflow">
                    <a:lnL w="12700">
                      <a:miter lim="400000"/>
                    </a:lnL>
                    <a:lnR w="12700">
                      <a:miter lim="400000"/>
                    </a:lnR>
                    <a:lnT w="12700">
                      <a:miter lim="400000"/>
                    </a:lnT>
                    <a:lnB w="12700">
                      <a:miter lim="400000"/>
                    </a:lnB>
                    <a:solidFill>
                      <a:srgbClr val="04A6C2"/>
                    </a:solidFill>
                  </a:tcPr>
                </a:tc>
                <a:tc>
                  <a:txBody>
                    <a:bodyPr/>
                    <a:lstStyle/>
                    <a:p>
                      <a:pPr algn="l">
                        <a:defRPr sz="1800"/>
                      </a:pPr>
                      <a:r>
                        <a:rPr sz="5000" b="1">
                          <a:solidFill>
                            <a:srgbClr val="FFFFFF"/>
                          </a:solidFill>
                        </a:rPr>
                        <a:t>Δια ζώσης εκπαίδευση </a:t>
                      </a:r>
                    </a:p>
                  </a:txBody>
                  <a:tcPr marL="45720" marR="45720" anchor="ctr" horzOverflow="overflow">
                    <a:lnL w="12700">
                      <a:miter lim="400000"/>
                    </a:lnL>
                    <a:lnR w="12700">
                      <a:miter lim="400000"/>
                    </a:lnR>
                    <a:lnT w="12700">
                      <a:miter lim="400000"/>
                    </a:lnT>
                    <a:lnB w="12700">
                      <a:miter lim="400000"/>
                    </a:lnB>
                    <a:solidFill>
                      <a:srgbClr val="FF0000"/>
                    </a:solidFill>
                  </a:tcPr>
                </a:tc>
                <a:extLst>
                  <a:ext uri="{0D108BD9-81ED-4DB2-BD59-A6C34878D82A}">
                    <a16:rowId xmlns:a16="http://schemas.microsoft.com/office/drawing/2014/main" val="10000"/>
                  </a:ext>
                </a:extLst>
              </a:tr>
              <a:tr h="1062021">
                <a:tc>
                  <a:txBody>
                    <a:bodyPr/>
                    <a:lstStyle/>
                    <a:p>
                      <a:pPr algn="l">
                        <a:defRPr sz="1800"/>
                      </a:pPr>
                      <a:r>
                        <a:rPr sz="3500">
                          <a:solidFill>
                            <a:srgbClr val="FFFFFF"/>
                          </a:solidFill>
                        </a:rPr>
                        <a:t>Τυπική = δομημένη, διπλώματα</a:t>
                      </a:r>
                    </a:p>
                  </a:txBody>
                  <a:tcPr marL="45720" marR="45720" anchor="ctr" horzOverflow="overflow">
                    <a:lnL w="12700">
                      <a:miter lim="400000"/>
                    </a:lnL>
                    <a:lnR w="12700">
                      <a:miter lim="400000"/>
                    </a:lnR>
                    <a:lnT w="12700">
                      <a:miter lim="400000"/>
                    </a:lnT>
                    <a:lnB w="12700">
                      <a:miter lim="400000"/>
                    </a:lnB>
                    <a:solidFill>
                      <a:srgbClr val="569938"/>
                    </a:solidFill>
                  </a:tcPr>
                </a:tc>
                <a:tc>
                  <a:txBody>
                    <a:bodyPr/>
                    <a:lstStyle/>
                    <a:p>
                      <a:pPr algn="l">
                        <a:defRPr sz="1800"/>
                      </a:pPr>
                      <a:r>
                        <a:rPr sz="3500">
                          <a:solidFill>
                            <a:srgbClr val="FFFFFF"/>
                          </a:solidFill>
                        </a:rPr>
                        <a:t>LMS, MOOC, κοινόχρηστοι πόροι</a:t>
                      </a:r>
                    </a:p>
                  </a:txBody>
                  <a:tcPr marL="45720" marR="45720" anchor="ctr" horzOverflow="overflow">
                    <a:lnL w="12700">
                      <a:miter lim="400000"/>
                    </a:lnL>
                    <a:lnR w="12700">
                      <a:miter lim="400000"/>
                    </a:lnR>
                    <a:lnT w="12700">
                      <a:miter lim="400000"/>
                    </a:lnT>
                    <a:lnB w="12700">
                      <a:miter lim="400000"/>
                    </a:lnB>
                    <a:solidFill>
                      <a:srgbClr val="04A6C2"/>
                    </a:solidFill>
                  </a:tcPr>
                </a:tc>
                <a:tc>
                  <a:txBody>
                    <a:bodyPr/>
                    <a:lstStyle/>
                    <a:p>
                      <a:pPr algn="l">
                        <a:defRPr sz="1800"/>
                      </a:pPr>
                      <a:r>
                        <a:rPr sz="3500">
                          <a:solidFill>
                            <a:srgbClr val="FFFFFF"/>
                          </a:solidFill>
                        </a:rPr>
                        <a:t>Διαλέξεις, εργαστήρια, προσομοιώσεις</a:t>
                      </a:r>
                    </a:p>
                  </a:txBody>
                  <a:tcPr marL="45720" marR="45720" anchor="ctr" horzOverflow="overflow">
                    <a:lnL w="12700">
                      <a:miter lim="400000"/>
                    </a:lnL>
                    <a:lnR w="12700">
                      <a:miter lim="400000"/>
                    </a:lnR>
                    <a:lnT w="12700">
                      <a:miter lim="400000"/>
                    </a:lnT>
                    <a:lnB w="12700">
                      <a:miter lim="400000"/>
                    </a:lnB>
                    <a:solidFill>
                      <a:srgbClr val="FF0000"/>
                    </a:solidFill>
                  </a:tcPr>
                </a:tc>
                <a:extLst>
                  <a:ext uri="{0D108BD9-81ED-4DB2-BD59-A6C34878D82A}">
                    <a16:rowId xmlns:a16="http://schemas.microsoft.com/office/drawing/2014/main" val="10001"/>
                  </a:ext>
                </a:extLst>
              </a:tr>
              <a:tr h="1062021">
                <a:tc>
                  <a:txBody>
                    <a:bodyPr/>
                    <a:lstStyle/>
                    <a:p>
                      <a:pPr algn="l">
                        <a:defRPr sz="1800"/>
                      </a:pPr>
                      <a:r>
                        <a:rPr sz="3500">
                          <a:solidFill>
                            <a:srgbClr val="FFFFFF"/>
                          </a:solidFill>
                        </a:rPr>
                        <a:t>Άτυπη = εμπειρική, αυτοκατευθυνόμενη</a:t>
                      </a:r>
                    </a:p>
                  </a:txBody>
                  <a:tcPr marL="45720" marR="45720" anchor="ctr" horzOverflow="overflow">
                    <a:lnL w="12700">
                      <a:miter lim="400000"/>
                    </a:lnL>
                    <a:lnR w="12700">
                      <a:miter lim="400000"/>
                    </a:lnR>
                    <a:lnT w="12700">
                      <a:miter lim="400000"/>
                    </a:lnT>
                    <a:lnB w="12700">
                      <a:miter lim="400000"/>
                    </a:lnB>
                    <a:solidFill>
                      <a:srgbClr val="569938"/>
                    </a:solidFill>
                  </a:tcPr>
                </a:tc>
                <a:tc>
                  <a:txBody>
                    <a:bodyPr/>
                    <a:lstStyle/>
                    <a:p>
                      <a:pPr algn="l">
                        <a:defRPr sz="1800"/>
                      </a:pPr>
                      <a:r>
                        <a:rPr sz="3500">
                          <a:solidFill>
                            <a:srgbClr val="FFFFFF"/>
                          </a:solidFill>
                        </a:rPr>
                        <a:t>Ηχογραφημένες &amp; ζωντανές συνεδρίες</a:t>
                      </a:r>
                    </a:p>
                  </a:txBody>
                  <a:tcPr marL="45720" marR="45720" anchor="ctr" horzOverflow="overflow">
                    <a:lnL w="12700">
                      <a:miter lim="400000"/>
                    </a:lnL>
                    <a:lnR w="12700">
                      <a:miter lim="400000"/>
                    </a:lnR>
                    <a:lnT w="12700">
                      <a:miter lim="400000"/>
                    </a:lnT>
                    <a:lnB w="12700">
                      <a:miter lim="400000"/>
                    </a:lnB>
                    <a:solidFill>
                      <a:srgbClr val="04A6C2"/>
                    </a:solidFill>
                  </a:tcPr>
                </a:tc>
                <a:tc>
                  <a:txBody>
                    <a:bodyPr/>
                    <a:lstStyle/>
                    <a:p>
                      <a:pPr algn="l">
                        <a:defRPr sz="1800"/>
                      </a:pPr>
                      <a:r>
                        <a:rPr sz="3500">
                          <a:solidFill>
                            <a:srgbClr val="FFFFFF"/>
                          </a:solidFill>
                        </a:rPr>
                        <a:t>On-site κατάρτιση επιτόπου/στον χώρο εργασίας</a:t>
                      </a:r>
                    </a:p>
                  </a:txBody>
                  <a:tcPr marL="45720" marR="45720" anchor="ctr" horzOverflow="overflow">
                    <a:lnL w="12700">
                      <a:miter lim="400000"/>
                    </a:lnL>
                    <a:lnR w="12700">
                      <a:miter lim="400000"/>
                    </a:lnR>
                    <a:lnT w="12700">
                      <a:miter lim="400000"/>
                    </a:lnT>
                    <a:lnB w="12700">
                      <a:miter lim="400000"/>
                    </a:lnB>
                    <a:solidFill>
                      <a:srgbClr val="FF0000"/>
                    </a:solidFill>
                  </a:tcPr>
                </a:tc>
                <a:extLst>
                  <a:ext uri="{0D108BD9-81ED-4DB2-BD59-A6C34878D82A}">
                    <a16:rowId xmlns:a16="http://schemas.microsoft.com/office/drawing/2014/main" val="10002"/>
                  </a:ext>
                </a:extLst>
              </a:tr>
            </a:tbl>
          </a:graphicData>
        </a:graphic>
      </p:graphicFrame>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 name="Freeform 2"/>
          <p:cNvSpPr/>
          <p:nvPr/>
        </p:nvSpPr>
        <p:spPr>
          <a:xfrm rot="5400000" flipV="1">
            <a:off x="-4991100" y="2171699"/>
            <a:ext cx="10287001" cy="5943602"/>
          </a:xfrm>
          <a:prstGeom prst="rect">
            <a:avLst/>
          </a:prstGeom>
          <a:blipFill>
            <a:blip r:embed="rId3"/>
            <a:stretch>
              <a:fillRect/>
            </a:stretch>
          </a:blipFill>
          <a:ln w="12700">
            <a:miter lim="400000"/>
          </a:ln>
        </p:spPr>
        <p:txBody>
          <a:bodyPr lIns="45719" rIns="45719"/>
          <a:lstStyle/>
          <a:p>
            <a:endParaRPr/>
          </a:p>
        </p:txBody>
      </p:sp>
      <p:sp>
        <p:nvSpPr>
          <p:cNvPr id="237" name="Freeform 3"/>
          <p:cNvSpPr/>
          <p:nvPr/>
        </p:nvSpPr>
        <p:spPr>
          <a:xfrm rot="10800000">
            <a:off x="304800" y="547419"/>
            <a:ext cx="1219200" cy="1219201"/>
          </a:xfrm>
          <a:prstGeom prst="rect">
            <a:avLst/>
          </a:prstGeom>
          <a:blipFill>
            <a:blip r:embed="rId4"/>
            <a:stretch>
              <a:fillRect/>
            </a:stretch>
          </a:blipFill>
          <a:ln w="12700">
            <a:miter lim="400000"/>
          </a:ln>
        </p:spPr>
        <p:txBody>
          <a:bodyPr lIns="45719" rIns="45719"/>
          <a:lstStyle/>
          <a:p>
            <a:endParaRPr/>
          </a:p>
        </p:txBody>
      </p:sp>
      <p:sp>
        <p:nvSpPr>
          <p:cNvPr id="238" name="TextBox 4"/>
          <p:cNvSpPr txBox="1"/>
          <p:nvPr/>
        </p:nvSpPr>
        <p:spPr>
          <a:xfrm>
            <a:off x="4499752" y="2428172"/>
            <a:ext cx="14615164" cy="85036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6000" b="1">
                <a:solidFill>
                  <a:srgbClr val="3F6031"/>
                </a:solidFill>
              </a:defRPr>
            </a:lvl1pPr>
          </a:lstStyle>
          <a:p>
            <a:r>
              <a:t>Καινοτόμες μορφές</a:t>
            </a:r>
          </a:p>
        </p:txBody>
      </p:sp>
      <p:sp>
        <p:nvSpPr>
          <p:cNvPr id="239" name="TextBox 6"/>
          <p:cNvSpPr txBox="1"/>
          <p:nvPr/>
        </p:nvSpPr>
        <p:spPr>
          <a:xfrm>
            <a:off x="4344910" y="4144117"/>
            <a:ext cx="15774727" cy="152436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indent="80010">
              <a:lnSpc>
                <a:spcPct val="115000"/>
              </a:lnSpc>
              <a:spcBef>
                <a:spcPts val="600"/>
              </a:spcBef>
              <a:defRPr sz="4500" b="1"/>
            </a:pPr>
            <a:r>
              <a:t>•    Portfolios, ψηφιακά σήματα (digital badges)</a:t>
            </a:r>
          </a:p>
          <a:p>
            <a:pPr indent="80010">
              <a:lnSpc>
                <a:spcPct val="115000"/>
              </a:lnSpc>
              <a:spcBef>
                <a:spcPts val="600"/>
              </a:spcBef>
              <a:defRPr sz="4500" b="1"/>
            </a:pPr>
            <a:r>
              <a:t>•    Συνδυασμός ψηφιακών και αναλογικών μέσων</a:t>
            </a: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 name="Freeform 2"/>
          <p:cNvSpPr/>
          <p:nvPr/>
        </p:nvSpPr>
        <p:spPr>
          <a:xfrm flipV="1">
            <a:off x="-4271165" y="-7338622"/>
            <a:ext cx="19829347" cy="8576195"/>
          </a:xfrm>
          <a:prstGeom prst="rect">
            <a:avLst/>
          </a:prstGeom>
          <a:blipFill>
            <a:blip r:embed="rId3"/>
            <a:stretch>
              <a:fillRect/>
            </a:stretch>
          </a:blipFill>
          <a:ln w="12700">
            <a:miter lim="400000"/>
          </a:ln>
        </p:spPr>
        <p:txBody>
          <a:bodyPr lIns="45719" rIns="45719"/>
          <a:lstStyle/>
          <a:p>
            <a:endParaRPr/>
          </a:p>
        </p:txBody>
      </p:sp>
      <p:sp>
        <p:nvSpPr>
          <p:cNvPr id="244" name="Freeform 3"/>
          <p:cNvSpPr/>
          <p:nvPr/>
        </p:nvSpPr>
        <p:spPr>
          <a:xfrm rot="10800000">
            <a:off x="16764000" y="876300"/>
            <a:ext cx="1219200" cy="1219200"/>
          </a:xfrm>
          <a:prstGeom prst="rect">
            <a:avLst/>
          </a:prstGeom>
          <a:blipFill>
            <a:blip r:embed="rId4"/>
            <a:stretch>
              <a:fillRect/>
            </a:stretch>
          </a:blipFill>
          <a:ln w="12700">
            <a:miter lim="400000"/>
          </a:ln>
        </p:spPr>
        <p:txBody>
          <a:bodyPr lIns="45719" rIns="45719"/>
          <a:lstStyle/>
          <a:p>
            <a:endParaRPr/>
          </a:p>
        </p:txBody>
      </p:sp>
      <p:sp>
        <p:nvSpPr>
          <p:cNvPr id="245" name="TextBox 4"/>
          <p:cNvSpPr txBox="1"/>
          <p:nvPr/>
        </p:nvSpPr>
        <p:spPr>
          <a:xfrm>
            <a:off x="960119" y="1148176"/>
            <a:ext cx="15605762" cy="73869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5000" b="1"/>
            </a:lvl1pPr>
          </a:lstStyle>
          <a:p>
            <a:r>
              <a:t>Μάθημα 5 – Μεθοδολογίες διδασκαλίας και κατάρτισης</a:t>
            </a:r>
          </a:p>
        </p:txBody>
      </p:sp>
      <p:sp>
        <p:nvSpPr>
          <p:cNvPr id="246" name="TextBox 19"/>
          <p:cNvSpPr txBox="1"/>
          <p:nvPr/>
        </p:nvSpPr>
        <p:spPr>
          <a:xfrm>
            <a:off x="4366061" y="4686300"/>
            <a:ext cx="11146402" cy="12417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nSpc>
                <a:spcPct val="107000"/>
              </a:lnSpc>
              <a:spcBef>
                <a:spcPts val="800"/>
              </a:spcBef>
              <a:defRPr sz="3600"/>
            </a:pPr>
            <a:r>
              <a:t>•    Γνώσεις + Δεξιότητες + Κριτική σκέψη</a:t>
            </a:r>
          </a:p>
          <a:p>
            <a:pPr>
              <a:lnSpc>
                <a:spcPct val="107000"/>
              </a:lnSpc>
              <a:spcBef>
                <a:spcPts val="800"/>
              </a:spcBef>
              <a:defRPr sz="3600"/>
            </a:pPr>
            <a:r>
              <a:t>•    Αφήγηση ιστοριών, διαδραστική διδασκαλία</a:t>
            </a:r>
          </a:p>
        </p:txBody>
      </p:sp>
      <p:pic>
        <p:nvPicPr>
          <p:cNvPr id="247" name="Γραφικό 24" descr="Γραφικό 24"/>
          <p:cNvPicPr>
            <a:picLocks noChangeAspect="1"/>
          </p:cNvPicPr>
          <p:nvPr/>
        </p:nvPicPr>
        <p:blipFill>
          <a:blip r:embed="rId5"/>
          <a:stretch>
            <a:fillRect/>
          </a:stretch>
        </p:blipFill>
        <p:spPr>
          <a:xfrm>
            <a:off x="1066800" y="3935948"/>
            <a:ext cx="2667000" cy="2415104"/>
          </a:xfrm>
          <a:prstGeom prst="rect">
            <a:avLst/>
          </a:prstGeom>
          <a:ln w="12700">
            <a:miter lim="400000"/>
          </a:ln>
        </p:spPr>
      </p:pic>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 name="Freeform 2"/>
          <p:cNvSpPr/>
          <p:nvPr/>
        </p:nvSpPr>
        <p:spPr>
          <a:xfrm flipV="1">
            <a:off x="-4190999" y="-7340275"/>
            <a:ext cx="19829347" cy="8576195"/>
          </a:xfrm>
          <a:prstGeom prst="rect">
            <a:avLst/>
          </a:prstGeom>
          <a:blipFill>
            <a:blip r:embed="rId3"/>
            <a:stretch>
              <a:fillRect/>
            </a:stretch>
          </a:blipFill>
          <a:ln w="12700">
            <a:miter lim="400000"/>
          </a:ln>
        </p:spPr>
        <p:txBody>
          <a:bodyPr lIns="45719" rIns="45719"/>
          <a:lstStyle/>
          <a:p>
            <a:endParaRPr/>
          </a:p>
        </p:txBody>
      </p:sp>
      <p:sp>
        <p:nvSpPr>
          <p:cNvPr id="252" name="Freeform 3"/>
          <p:cNvSpPr/>
          <p:nvPr/>
        </p:nvSpPr>
        <p:spPr>
          <a:xfrm rot="10800000">
            <a:off x="16764000" y="876300"/>
            <a:ext cx="1219200" cy="1219200"/>
          </a:xfrm>
          <a:prstGeom prst="rect">
            <a:avLst/>
          </a:prstGeom>
          <a:blipFill>
            <a:blip r:embed="rId4"/>
            <a:stretch>
              <a:fillRect/>
            </a:stretch>
          </a:blipFill>
          <a:ln w="12700">
            <a:miter lim="400000"/>
          </a:ln>
        </p:spPr>
        <p:txBody>
          <a:bodyPr lIns="45719" rIns="45719"/>
          <a:lstStyle/>
          <a:p>
            <a:endParaRPr/>
          </a:p>
        </p:txBody>
      </p:sp>
      <p:sp>
        <p:nvSpPr>
          <p:cNvPr id="253" name="TextBox 11"/>
          <p:cNvSpPr txBox="1"/>
          <p:nvPr/>
        </p:nvSpPr>
        <p:spPr>
          <a:xfrm>
            <a:off x="1188719" y="3743950"/>
            <a:ext cx="11146403" cy="388305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nSpc>
                <a:spcPct val="115000"/>
              </a:lnSpc>
              <a:spcBef>
                <a:spcPts val="2400"/>
              </a:spcBef>
              <a:defRPr sz="6000" b="1">
                <a:solidFill>
                  <a:srgbClr val="3F6031"/>
                </a:solidFill>
              </a:defRPr>
            </a:pPr>
            <a:r>
              <a:t>Διαδραστική διδασκαλία</a:t>
            </a:r>
          </a:p>
          <a:p>
            <a:pPr>
              <a:lnSpc>
                <a:spcPct val="115000"/>
              </a:lnSpc>
              <a:spcBef>
                <a:spcPts val="2400"/>
              </a:spcBef>
              <a:tabLst>
                <a:tab pos="228600" algn="l"/>
              </a:tabLst>
              <a:defRPr sz="4500" b="1"/>
            </a:pPr>
            <a:r>
              <a:t>•    Ομαδική εργασία, συνεργατική μάθηση</a:t>
            </a:r>
          </a:p>
          <a:p>
            <a:pPr>
              <a:lnSpc>
                <a:spcPct val="115000"/>
              </a:lnSpc>
              <a:spcBef>
                <a:spcPts val="2400"/>
              </a:spcBef>
              <a:tabLst>
                <a:tab pos="228600" algn="l"/>
              </a:tabLst>
              <a:defRPr sz="4500" b="1"/>
            </a:pPr>
            <a:r>
              <a:t>•    Μέθοδοι μάθησης μεταξύ ομοτίμων (peer-to-peer)</a:t>
            </a:r>
          </a:p>
        </p:txBody>
      </p:sp>
      <p:pic>
        <p:nvPicPr>
          <p:cNvPr id="254" name="Γραφικό 10" descr="Γραφικό 10"/>
          <p:cNvPicPr>
            <a:picLocks noChangeAspect="1"/>
          </p:cNvPicPr>
          <p:nvPr/>
        </p:nvPicPr>
        <p:blipFill>
          <a:blip r:embed="rId5"/>
          <a:stretch>
            <a:fillRect/>
          </a:stretch>
        </p:blipFill>
        <p:spPr>
          <a:xfrm>
            <a:off x="12113793" y="2923781"/>
            <a:ext cx="4993107" cy="4956055"/>
          </a:xfrm>
          <a:prstGeom prst="rect">
            <a:avLst/>
          </a:prstGeom>
          <a:ln w="12700">
            <a:miter lim="400000"/>
          </a:ln>
        </p:spPr>
      </p:pic>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Freeform 2"/>
          <p:cNvSpPr/>
          <p:nvPr/>
        </p:nvSpPr>
        <p:spPr>
          <a:xfrm flipV="1">
            <a:off x="-1" y="-190501"/>
            <a:ext cx="18288001" cy="5943602"/>
          </a:xfrm>
          <a:prstGeom prst="rect">
            <a:avLst/>
          </a:prstGeom>
          <a:blipFill>
            <a:blip r:embed="rId3"/>
            <a:stretch>
              <a:fillRect/>
            </a:stretch>
          </a:blipFill>
          <a:ln w="12700">
            <a:miter lim="400000"/>
          </a:ln>
        </p:spPr>
        <p:txBody>
          <a:bodyPr lIns="45719" rIns="45719"/>
          <a:lstStyle/>
          <a:p>
            <a:endParaRPr/>
          </a:p>
        </p:txBody>
      </p:sp>
      <p:sp>
        <p:nvSpPr>
          <p:cNvPr id="107" name="Freeform 3"/>
          <p:cNvSpPr/>
          <p:nvPr/>
        </p:nvSpPr>
        <p:spPr>
          <a:xfrm rot="10800000">
            <a:off x="11277600" y="340876"/>
            <a:ext cx="1219200" cy="1219201"/>
          </a:xfrm>
          <a:prstGeom prst="rect">
            <a:avLst/>
          </a:prstGeom>
          <a:blipFill>
            <a:blip r:embed="rId4"/>
            <a:stretch>
              <a:fillRect/>
            </a:stretch>
          </a:blipFill>
          <a:ln w="12700">
            <a:miter lim="400000"/>
          </a:ln>
        </p:spPr>
        <p:txBody>
          <a:bodyPr lIns="45719" rIns="45719"/>
          <a:lstStyle/>
          <a:p>
            <a:endParaRPr/>
          </a:p>
        </p:txBody>
      </p:sp>
      <p:sp>
        <p:nvSpPr>
          <p:cNvPr id="108" name="TextBox 4"/>
          <p:cNvSpPr txBox="1"/>
          <p:nvPr/>
        </p:nvSpPr>
        <p:spPr>
          <a:xfrm>
            <a:off x="655319" y="952500"/>
            <a:ext cx="11109961" cy="111180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8000" b="1"/>
            </a:lvl1pPr>
          </a:lstStyle>
          <a:p>
            <a:r>
              <a:t>Σκοπός του κεφαλαίου</a:t>
            </a:r>
          </a:p>
        </p:txBody>
      </p:sp>
      <p:sp>
        <p:nvSpPr>
          <p:cNvPr id="109" name="TextBox 3"/>
          <p:cNvSpPr txBox="1"/>
          <p:nvPr/>
        </p:nvSpPr>
        <p:spPr>
          <a:xfrm>
            <a:off x="5684520" y="6726684"/>
            <a:ext cx="13167361" cy="2954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4800" b="1"/>
            </a:pPr>
            <a:r>
              <a:t>•    Προώθηση της δια βίου μάθησης</a:t>
            </a:r>
          </a:p>
          <a:p>
            <a:pPr>
              <a:defRPr sz="4800" b="1"/>
            </a:pPr>
            <a:r>
              <a:t>•    Προσαρμογή στον ψηφιακό μετασχηματισμό</a:t>
            </a:r>
          </a:p>
          <a:p>
            <a:pPr>
              <a:defRPr sz="4800" b="1"/>
            </a:pPr>
            <a:r>
              <a:t>•    Υποστήριξη εκπαιδευτών στον τομέα των τεχνών και του πολιτισμού</a:t>
            </a:r>
          </a:p>
        </p:txBody>
      </p:sp>
      <p:pic>
        <p:nvPicPr>
          <p:cNvPr id="110" name="Γραφικό 3" descr="Γραφικό 3"/>
          <p:cNvPicPr>
            <a:picLocks noChangeAspect="1"/>
          </p:cNvPicPr>
          <p:nvPr/>
        </p:nvPicPr>
        <p:blipFill>
          <a:blip r:embed="rId5"/>
          <a:stretch>
            <a:fillRect/>
          </a:stretch>
        </p:blipFill>
        <p:spPr>
          <a:xfrm>
            <a:off x="2807937" y="6286481"/>
            <a:ext cx="2678463" cy="2819401"/>
          </a:xfrm>
          <a:prstGeom prst="rect">
            <a:avLst/>
          </a:prstGeom>
          <a:ln w="12700">
            <a:miter lim="400000"/>
          </a:ln>
        </p:spPr>
      </p:pic>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 name="Freeform 2"/>
          <p:cNvSpPr/>
          <p:nvPr/>
        </p:nvSpPr>
        <p:spPr>
          <a:xfrm flipV="1">
            <a:off x="-4190999" y="-7340275"/>
            <a:ext cx="19829347" cy="8576195"/>
          </a:xfrm>
          <a:prstGeom prst="rect">
            <a:avLst/>
          </a:prstGeom>
          <a:blipFill>
            <a:blip r:embed="rId3"/>
            <a:stretch>
              <a:fillRect/>
            </a:stretch>
          </a:blipFill>
          <a:ln w="12700">
            <a:miter lim="400000"/>
          </a:ln>
        </p:spPr>
        <p:txBody>
          <a:bodyPr lIns="45719" rIns="45719"/>
          <a:lstStyle/>
          <a:p>
            <a:endParaRPr/>
          </a:p>
        </p:txBody>
      </p:sp>
      <p:sp>
        <p:nvSpPr>
          <p:cNvPr id="259" name="Freeform 3"/>
          <p:cNvSpPr/>
          <p:nvPr/>
        </p:nvSpPr>
        <p:spPr>
          <a:xfrm rot="10800000">
            <a:off x="16764000" y="876300"/>
            <a:ext cx="1219200" cy="1219200"/>
          </a:xfrm>
          <a:prstGeom prst="rect">
            <a:avLst/>
          </a:prstGeom>
          <a:blipFill>
            <a:blip r:embed="rId4"/>
            <a:stretch>
              <a:fillRect/>
            </a:stretch>
          </a:blipFill>
          <a:ln w="12700">
            <a:miter lim="400000"/>
          </a:ln>
        </p:spPr>
        <p:txBody>
          <a:bodyPr lIns="45719" rIns="45719"/>
          <a:lstStyle/>
          <a:p>
            <a:endParaRPr/>
          </a:p>
        </p:txBody>
      </p:sp>
      <p:sp>
        <p:nvSpPr>
          <p:cNvPr id="260" name="TextBox 11"/>
          <p:cNvSpPr txBox="1"/>
          <p:nvPr/>
        </p:nvSpPr>
        <p:spPr>
          <a:xfrm>
            <a:off x="637769" y="3201971"/>
            <a:ext cx="11146403" cy="388305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nSpc>
                <a:spcPct val="115000"/>
              </a:lnSpc>
              <a:spcBef>
                <a:spcPts val="2400"/>
              </a:spcBef>
              <a:defRPr sz="6000" b="1">
                <a:solidFill>
                  <a:srgbClr val="3F6031"/>
                </a:solidFill>
              </a:defRPr>
            </a:pPr>
            <a:r>
              <a:t>Role Play &amp; Μελέτες περίπτωσης</a:t>
            </a:r>
          </a:p>
          <a:p>
            <a:pPr>
              <a:lnSpc>
                <a:spcPct val="115000"/>
              </a:lnSpc>
              <a:spcBef>
                <a:spcPts val="2400"/>
              </a:spcBef>
              <a:defRPr sz="4500" b="1"/>
            </a:pPr>
            <a:r>
              <a:t>•    Προσομοιώσεις πραγματικών καταστάσεων</a:t>
            </a:r>
          </a:p>
          <a:p>
            <a:pPr>
              <a:lnSpc>
                <a:spcPct val="115000"/>
              </a:lnSpc>
              <a:spcBef>
                <a:spcPts val="2400"/>
              </a:spcBef>
              <a:defRPr sz="4500" b="1"/>
            </a:pPr>
            <a:r>
              <a:t>•    Βιωματική επίλυση προβλημάτων</a:t>
            </a:r>
          </a:p>
        </p:txBody>
      </p:sp>
      <p:pic>
        <p:nvPicPr>
          <p:cNvPr id="261" name="Γραφικό 4" descr="Γραφικό 4"/>
          <p:cNvPicPr>
            <a:picLocks noChangeAspect="1"/>
          </p:cNvPicPr>
          <p:nvPr/>
        </p:nvPicPr>
        <p:blipFill>
          <a:blip r:embed="rId5"/>
          <a:stretch>
            <a:fillRect/>
          </a:stretch>
        </p:blipFill>
        <p:spPr>
          <a:xfrm>
            <a:off x="11430000" y="3496807"/>
            <a:ext cx="3810000" cy="3810001"/>
          </a:xfrm>
          <a:prstGeom prst="rect">
            <a:avLst/>
          </a:prstGeom>
          <a:ln w="12700">
            <a:miter lim="400000"/>
          </a:ln>
        </p:spPr>
      </p:pic>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 name="Freeform 2"/>
          <p:cNvSpPr/>
          <p:nvPr/>
        </p:nvSpPr>
        <p:spPr>
          <a:xfrm flipV="1">
            <a:off x="-4190999" y="-7340275"/>
            <a:ext cx="19829347" cy="8576195"/>
          </a:xfrm>
          <a:prstGeom prst="rect">
            <a:avLst/>
          </a:prstGeom>
          <a:blipFill>
            <a:blip r:embed="rId3"/>
            <a:stretch>
              <a:fillRect/>
            </a:stretch>
          </a:blipFill>
          <a:ln w="12700">
            <a:miter lim="400000"/>
          </a:ln>
        </p:spPr>
        <p:txBody>
          <a:bodyPr lIns="45719" rIns="45719"/>
          <a:lstStyle/>
          <a:p>
            <a:endParaRPr/>
          </a:p>
        </p:txBody>
      </p:sp>
      <p:sp>
        <p:nvSpPr>
          <p:cNvPr id="266" name="Freeform 3"/>
          <p:cNvSpPr/>
          <p:nvPr/>
        </p:nvSpPr>
        <p:spPr>
          <a:xfrm rot="10800000">
            <a:off x="16764000" y="876300"/>
            <a:ext cx="1219200" cy="1219200"/>
          </a:xfrm>
          <a:prstGeom prst="rect">
            <a:avLst/>
          </a:prstGeom>
          <a:blipFill>
            <a:blip r:embed="rId4"/>
            <a:stretch>
              <a:fillRect/>
            </a:stretch>
          </a:blipFill>
          <a:ln w="12700">
            <a:miter lim="400000"/>
          </a:ln>
        </p:spPr>
        <p:txBody>
          <a:bodyPr lIns="45719" rIns="45719"/>
          <a:lstStyle/>
          <a:p>
            <a:endParaRPr/>
          </a:p>
        </p:txBody>
      </p:sp>
      <p:sp>
        <p:nvSpPr>
          <p:cNvPr id="267" name="TextBox 11"/>
          <p:cNvSpPr txBox="1"/>
          <p:nvPr/>
        </p:nvSpPr>
        <p:spPr>
          <a:xfrm>
            <a:off x="1188719" y="3743950"/>
            <a:ext cx="11146403" cy="513972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nSpc>
                <a:spcPct val="115000"/>
              </a:lnSpc>
              <a:spcBef>
                <a:spcPts val="2400"/>
              </a:spcBef>
              <a:defRPr sz="6500" b="1">
                <a:solidFill>
                  <a:srgbClr val="3F6031"/>
                </a:solidFill>
              </a:defRPr>
            </a:pPr>
            <a:r>
              <a:t>Παιγνιοποίηση (Gamification)</a:t>
            </a:r>
          </a:p>
          <a:p>
            <a:pPr>
              <a:lnSpc>
                <a:spcPct val="115000"/>
              </a:lnSpc>
              <a:spcBef>
                <a:spcPts val="2400"/>
              </a:spcBef>
              <a:defRPr sz="4500" b="1"/>
            </a:pPr>
            <a:r>
              <a:t>•    Παιχνίδια και προκλήσεις</a:t>
            </a:r>
          </a:p>
          <a:p>
            <a:pPr>
              <a:lnSpc>
                <a:spcPct val="115000"/>
              </a:lnSpc>
              <a:spcBef>
                <a:spcPts val="2400"/>
              </a:spcBef>
              <a:defRPr sz="4500" b="1"/>
            </a:pPr>
            <a:r>
              <a:t>•    Σύντομα εκπαιδευτικά αποσπάσματα γνώσης, μοντέλα μάθησης</a:t>
            </a:r>
          </a:p>
        </p:txBody>
      </p:sp>
      <p:pic>
        <p:nvPicPr>
          <p:cNvPr id="268" name="Γραφικό 4" descr="Γραφικό 4"/>
          <p:cNvPicPr>
            <a:picLocks noChangeAspect="1"/>
          </p:cNvPicPr>
          <p:nvPr/>
        </p:nvPicPr>
        <p:blipFill>
          <a:blip r:embed="rId5"/>
          <a:stretch>
            <a:fillRect/>
          </a:stretch>
        </p:blipFill>
        <p:spPr>
          <a:xfrm>
            <a:off x="12115800" y="3619500"/>
            <a:ext cx="3810000" cy="3810000"/>
          </a:xfrm>
          <a:prstGeom prst="rect">
            <a:avLst/>
          </a:prstGeom>
          <a:ln w="12700">
            <a:miter lim="400000"/>
          </a:ln>
        </p:spPr>
      </p:pic>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 name="Freeform 2"/>
          <p:cNvSpPr/>
          <p:nvPr/>
        </p:nvSpPr>
        <p:spPr>
          <a:xfrm flipV="1">
            <a:off x="-4190999" y="-7340275"/>
            <a:ext cx="19829347" cy="8576195"/>
          </a:xfrm>
          <a:prstGeom prst="rect">
            <a:avLst/>
          </a:prstGeom>
          <a:blipFill>
            <a:blip r:embed="rId3"/>
            <a:stretch>
              <a:fillRect/>
            </a:stretch>
          </a:blipFill>
          <a:ln w="12700">
            <a:miter lim="400000"/>
          </a:ln>
        </p:spPr>
        <p:txBody>
          <a:bodyPr lIns="45719" rIns="45719"/>
          <a:lstStyle/>
          <a:p>
            <a:endParaRPr/>
          </a:p>
        </p:txBody>
      </p:sp>
      <p:sp>
        <p:nvSpPr>
          <p:cNvPr id="273" name="Freeform 3"/>
          <p:cNvSpPr/>
          <p:nvPr/>
        </p:nvSpPr>
        <p:spPr>
          <a:xfrm rot="10800000">
            <a:off x="16764000" y="876300"/>
            <a:ext cx="1219200" cy="1219200"/>
          </a:xfrm>
          <a:prstGeom prst="rect">
            <a:avLst/>
          </a:prstGeom>
          <a:blipFill>
            <a:blip r:embed="rId4"/>
            <a:stretch>
              <a:fillRect/>
            </a:stretch>
          </a:blipFill>
          <a:ln w="12700">
            <a:miter lim="400000"/>
          </a:ln>
        </p:spPr>
        <p:txBody>
          <a:bodyPr lIns="45719" rIns="45719"/>
          <a:lstStyle/>
          <a:p>
            <a:endParaRPr/>
          </a:p>
        </p:txBody>
      </p:sp>
      <p:sp>
        <p:nvSpPr>
          <p:cNvPr id="274" name="TextBox 11"/>
          <p:cNvSpPr txBox="1"/>
          <p:nvPr/>
        </p:nvSpPr>
        <p:spPr>
          <a:xfrm>
            <a:off x="708859" y="3726177"/>
            <a:ext cx="11146403" cy="548183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nSpc>
                <a:spcPct val="115000"/>
              </a:lnSpc>
              <a:spcBef>
                <a:spcPts val="2400"/>
              </a:spcBef>
              <a:defRPr sz="6500" b="1">
                <a:solidFill>
                  <a:srgbClr val="3F6031"/>
                </a:solidFill>
              </a:defRPr>
            </a:pPr>
            <a:r>
              <a:t>Από την πράξη στη θεωρία (Practice-to-Theory)</a:t>
            </a:r>
          </a:p>
          <a:p>
            <a:pPr>
              <a:lnSpc>
                <a:spcPct val="115000"/>
              </a:lnSpc>
              <a:spcBef>
                <a:spcPts val="2400"/>
              </a:spcBef>
              <a:defRPr sz="4500" b="1"/>
            </a:pPr>
            <a:r>
              <a:t>•    Ξεκινάμε με ασκήσεις</a:t>
            </a:r>
          </a:p>
          <a:p>
            <a:pPr>
              <a:lnSpc>
                <a:spcPct val="115000"/>
              </a:lnSpc>
              <a:spcBef>
                <a:spcPts val="2400"/>
              </a:spcBef>
              <a:defRPr sz="4500" b="1"/>
            </a:pPr>
            <a:r>
              <a:t>•    Έπειτα συνδέουμε με θεωρητικές έννοιες</a:t>
            </a:r>
          </a:p>
        </p:txBody>
      </p:sp>
      <p:pic>
        <p:nvPicPr>
          <p:cNvPr id="275" name="Γραφικό 4" descr="Γραφικό 4"/>
          <p:cNvPicPr>
            <a:picLocks noChangeAspect="1"/>
          </p:cNvPicPr>
          <p:nvPr/>
        </p:nvPicPr>
        <p:blipFill>
          <a:blip r:embed="rId5"/>
          <a:stretch>
            <a:fillRect/>
          </a:stretch>
        </p:blipFill>
        <p:spPr>
          <a:xfrm>
            <a:off x="11430000" y="3467100"/>
            <a:ext cx="3810000" cy="3810000"/>
          </a:xfrm>
          <a:prstGeom prst="rect">
            <a:avLst/>
          </a:prstGeom>
          <a:ln w="12700">
            <a:miter lim="400000"/>
          </a:ln>
        </p:spPr>
      </p:pic>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 name="Freeform 2"/>
          <p:cNvSpPr/>
          <p:nvPr/>
        </p:nvSpPr>
        <p:spPr>
          <a:xfrm flipV="1">
            <a:off x="-4271165" y="-7338622"/>
            <a:ext cx="19829347" cy="8576195"/>
          </a:xfrm>
          <a:prstGeom prst="rect">
            <a:avLst/>
          </a:prstGeom>
          <a:blipFill>
            <a:blip r:embed="rId2"/>
            <a:stretch>
              <a:fillRect/>
            </a:stretch>
          </a:blipFill>
          <a:ln w="12700">
            <a:miter lim="400000"/>
          </a:ln>
        </p:spPr>
        <p:txBody>
          <a:bodyPr lIns="45719" rIns="45719"/>
          <a:lstStyle/>
          <a:p>
            <a:endParaRPr/>
          </a:p>
        </p:txBody>
      </p:sp>
      <p:sp>
        <p:nvSpPr>
          <p:cNvPr id="280" name="Freeform 3"/>
          <p:cNvSpPr/>
          <p:nvPr/>
        </p:nvSpPr>
        <p:spPr>
          <a:xfrm rot="10800000">
            <a:off x="16764000" y="876300"/>
            <a:ext cx="1219200" cy="1219200"/>
          </a:xfrm>
          <a:prstGeom prst="rect">
            <a:avLst/>
          </a:prstGeom>
          <a:blipFill>
            <a:blip r:embed="rId3"/>
            <a:stretch>
              <a:fillRect/>
            </a:stretch>
          </a:blipFill>
          <a:ln w="12700">
            <a:miter lim="400000"/>
          </a:ln>
        </p:spPr>
        <p:txBody>
          <a:bodyPr lIns="45719" rIns="45719"/>
          <a:lstStyle/>
          <a:p>
            <a:endParaRPr/>
          </a:p>
        </p:txBody>
      </p:sp>
      <p:sp>
        <p:nvSpPr>
          <p:cNvPr id="281" name="TextBox 4"/>
          <p:cNvSpPr txBox="1"/>
          <p:nvPr/>
        </p:nvSpPr>
        <p:spPr>
          <a:xfrm>
            <a:off x="1120073" y="1116553"/>
            <a:ext cx="15605762" cy="73869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5000" b="1"/>
            </a:lvl1pPr>
          </a:lstStyle>
          <a:p>
            <a:r>
              <a:t>Μάθημα 6 – Ανάπτυξη προγράμματος κατάρτισης</a:t>
            </a:r>
          </a:p>
        </p:txBody>
      </p:sp>
      <p:pic>
        <p:nvPicPr>
          <p:cNvPr id="282" name="Γραφικό 3" descr="Γραφικό 3"/>
          <p:cNvPicPr>
            <a:picLocks noChangeAspect="1"/>
          </p:cNvPicPr>
          <p:nvPr/>
        </p:nvPicPr>
        <p:blipFill>
          <a:blip r:embed="rId4"/>
          <a:stretch>
            <a:fillRect/>
          </a:stretch>
        </p:blipFill>
        <p:spPr>
          <a:xfrm>
            <a:off x="838200" y="4410343"/>
            <a:ext cx="2895600" cy="3019157"/>
          </a:xfrm>
          <a:prstGeom prst="rect">
            <a:avLst/>
          </a:prstGeom>
          <a:ln w="12700">
            <a:miter lim="400000"/>
          </a:ln>
        </p:spPr>
      </p:pic>
      <p:sp>
        <p:nvSpPr>
          <p:cNvPr id="283" name="TextBox 12"/>
          <p:cNvSpPr txBox="1"/>
          <p:nvPr/>
        </p:nvSpPr>
        <p:spPr>
          <a:xfrm>
            <a:off x="3353199" y="3924143"/>
            <a:ext cx="14843762" cy="399155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marL="342900" indent="-342900" algn="just">
              <a:lnSpc>
                <a:spcPct val="115000"/>
              </a:lnSpc>
              <a:spcBef>
                <a:spcPts val="600"/>
              </a:spcBef>
              <a:buSzPct val="100000"/>
              <a:buFont typeface="Symbol"/>
              <a:buChar char="·"/>
              <a:defRPr sz="3600"/>
            </a:pPr>
            <a:r>
              <a:t>Ανάλυση εκπαιδευτικών αναγκών </a:t>
            </a:r>
          </a:p>
          <a:p>
            <a:pPr marL="342900" indent="-342900" algn="just">
              <a:lnSpc>
                <a:spcPct val="115000"/>
              </a:lnSpc>
              <a:spcBef>
                <a:spcPts val="600"/>
              </a:spcBef>
              <a:buSzPct val="100000"/>
              <a:buFont typeface="Symbol"/>
              <a:buChar char="·"/>
              <a:defRPr sz="3600"/>
            </a:pPr>
            <a:r>
              <a:t>Ανάπτυξη στρατηγικής διδασκαλίας και εκπαίδευσης</a:t>
            </a:r>
          </a:p>
          <a:p>
            <a:pPr marL="342900" indent="-342900" algn="just">
              <a:lnSpc>
                <a:spcPct val="115000"/>
              </a:lnSpc>
              <a:spcBef>
                <a:spcPts val="600"/>
              </a:spcBef>
              <a:buSzPct val="100000"/>
              <a:buFont typeface="Symbol"/>
              <a:buChar char="·"/>
              <a:defRPr sz="3600"/>
            </a:pPr>
            <a:r>
              <a:t>Ανάπτυξη εκπαίδευσης και εκπαιδευτικών διαδρομών με επίκεντρο</a:t>
            </a:r>
          </a:p>
          <a:p>
            <a:pPr algn="just">
              <a:lnSpc>
                <a:spcPct val="115000"/>
              </a:lnSpc>
              <a:spcBef>
                <a:spcPts val="600"/>
              </a:spcBef>
              <a:defRPr sz="3600"/>
            </a:pPr>
            <a:r>
              <a:t>	τον εκπαιδευόμενο</a:t>
            </a:r>
          </a:p>
          <a:p>
            <a:pPr marL="342900" indent="-342900" algn="just">
              <a:lnSpc>
                <a:spcPct val="115000"/>
              </a:lnSpc>
              <a:spcBef>
                <a:spcPts val="600"/>
              </a:spcBef>
              <a:buSzPct val="100000"/>
              <a:buFont typeface="Symbol"/>
              <a:buChar char="·"/>
              <a:defRPr sz="3600"/>
            </a:pPr>
            <a:r>
              <a:t>Έξυπνη ανάπτυξη και παράδοση εκπαιδευτικού υλικού και υλικού κατάρτισης</a:t>
            </a:r>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 name="Freeform 2"/>
          <p:cNvSpPr/>
          <p:nvPr/>
        </p:nvSpPr>
        <p:spPr>
          <a:xfrm flipV="1">
            <a:off x="-4190999" y="-7340275"/>
            <a:ext cx="19829347" cy="8576195"/>
          </a:xfrm>
          <a:prstGeom prst="rect">
            <a:avLst/>
          </a:prstGeom>
          <a:blipFill>
            <a:blip r:embed="rId3"/>
            <a:stretch>
              <a:fillRect/>
            </a:stretch>
          </a:blipFill>
          <a:ln w="12700">
            <a:miter lim="400000"/>
          </a:ln>
        </p:spPr>
        <p:txBody>
          <a:bodyPr lIns="45719" rIns="45719"/>
          <a:lstStyle/>
          <a:p>
            <a:endParaRPr/>
          </a:p>
        </p:txBody>
      </p:sp>
      <p:sp>
        <p:nvSpPr>
          <p:cNvPr id="286" name="Freeform 3"/>
          <p:cNvSpPr/>
          <p:nvPr/>
        </p:nvSpPr>
        <p:spPr>
          <a:xfrm rot="10800000">
            <a:off x="16764000" y="876300"/>
            <a:ext cx="1219200" cy="1219200"/>
          </a:xfrm>
          <a:prstGeom prst="rect">
            <a:avLst/>
          </a:prstGeom>
          <a:blipFill>
            <a:blip r:embed="rId4"/>
            <a:stretch>
              <a:fillRect/>
            </a:stretch>
          </a:blipFill>
          <a:ln w="12700">
            <a:miter lim="400000"/>
          </a:ln>
        </p:spPr>
        <p:txBody>
          <a:bodyPr lIns="45719" rIns="45719"/>
          <a:lstStyle/>
          <a:p>
            <a:endParaRPr/>
          </a:p>
        </p:txBody>
      </p:sp>
      <p:sp>
        <p:nvSpPr>
          <p:cNvPr id="287" name="TextBox 4"/>
          <p:cNvSpPr txBox="1"/>
          <p:nvPr/>
        </p:nvSpPr>
        <p:spPr>
          <a:xfrm>
            <a:off x="45719" y="990712"/>
            <a:ext cx="16596362" cy="79098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r">
              <a:defRPr sz="5400" b="1"/>
            </a:lvl1pPr>
          </a:lstStyle>
          <a:p>
            <a:r>
              <a:t>Ανάπτυξη προγράμματος κατάρτισης</a:t>
            </a:r>
          </a:p>
        </p:txBody>
      </p:sp>
      <p:grpSp>
        <p:nvGrpSpPr>
          <p:cNvPr id="290" name="Group 44"/>
          <p:cNvGrpSpPr/>
          <p:nvPr/>
        </p:nvGrpSpPr>
        <p:grpSpPr>
          <a:xfrm>
            <a:off x="7299691" y="6850927"/>
            <a:ext cx="4813822" cy="1674484"/>
            <a:chOff x="0" y="0"/>
            <a:chExt cx="4813820" cy="1674482"/>
          </a:xfrm>
        </p:grpSpPr>
        <p:sp>
          <p:nvSpPr>
            <p:cNvPr id="288" name="Freeform 12"/>
            <p:cNvSpPr/>
            <p:nvPr/>
          </p:nvSpPr>
          <p:spPr>
            <a:xfrm>
              <a:off x="0" y="0"/>
              <a:ext cx="4813821" cy="1674483"/>
            </a:xfrm>
            <a:custGeom>
              <a:avLst/>
              <a:gdLst/>
              <a:ahLst/>
              <a:cxnLst>
                <a:cxn ang="0">
                  <a:pos x="wd2" y="hd2"/>
                </a:cxn>
                <a:cxn ang="5400000">
                  <a:pos x="wd2" y="hd2"/>
                </a:cxn>
                <a:cxn ang="10800000">
                  <a:pos x="wd2" y="hd2"/>
                </a:cxn>
                <a:cxn ang="16200000">
                  <a:pos x="wd2" y="hd2"/>
                </a:cxn>
              </a:cxnLst>
              <a:rect l="0" t="0" r="r" b="b"/>
              <a:pathLst>
                <a:path w="21590" h="21445" extrusionOk="0">
                  <a:moveTo>
                    <a:pt x="21278" y="10684"/>
                  </a:moveTo>
                  <a:cubicBezTo>
                    <a:pt x="14607" y="950"/>
                    <a:pt x="14607" y="950"/>
                    <a:pt x="14607" y="950"/>
                  </a:cubicBezTo>
                  <a:cubicBezTo>
                    <a:pt x="14124" y="233"/>
                    <a:pt x="13247" y="-155"/>
                    <a:pt x="12652" y="58"/>
                  </a:cubicBezTo>
                  <a:cubicBezTo>
                    <a:pt x="661" y="4460"/>
                    <a:pt x="661" y="4460"/>
                    <a:pt x="661" y="4460"/>
                  </a:cubicBezTo>
                  <a:cubicBezTo>
                    <a:pt x="328" y="4595"/>
                    <a:pt x="156" y="4867"/>
                    <a:pt x="144" y="5235"/>
                  </a:cubicBezTo>
                  <a:cubicBezTo>
                    <a:pt x="144" y="5216"/>
                    <a:pt x="144" y="5216"/>
                    <a:pt x="144" y="5216"/>
                  </a:cubicBezTo>
                  <a:cubicBezTo>
                    <a:pt x="100" y="6748"/>
                    <a:pt x="50" y="8299"/>
                    <a:pt x="0" y="9831"/>
                  </a:cubicBezTo>
                  <a:cubicBezTo>
                    <a:pt x="0" y="9850"/>
                    <a:pt x="0" y="9869"/>
                    <a:pt x="0" y="9889"/>
                  </a:cubicBezTo>
                  <a:cubicBezTo>
                    <a:pt x="0" y="9889"/>
                    <a:pt x="0" y="9908"/>
                    <a:pt x="0" y="9908"/>
                  </a:cubicBezTo>
                  <a:cubicBezTo>
                    <a:pt x="0" y="9928"/>
                    <a:pt x="0" y="9928"/>
                    <a:pt x="6" y="9947"/>
                  </a:cubicBezTo>
                  <a:cubicBezTo>
                    <a:pt x="6" y="9947"/>
                    <a:pt x="6" y="9966"/>
                    <a:pt x="6" y="9966"/>
                  </a:cubicBezTo>
                  <a:cubicBezTo>
                    <a:pt x="6" y="9986"/>
                    <a:pt x="6" y="9986"/>
                    <a:pt x="6" y="10005"/>
                  </a:cubicBezTo>
                  <a:cubicBezTo>
                    <a:pt x="11" y="10005"/>
                    <a:pt x="11" y="10025"/>
                    <a:pt x="11" y="10025"/>
                  </a:cubicBezTo>
                  <a:cubicBezTo>
                    <a:pt x="11" y="10025"/>
                    <a:pt x="11" y="10044"/>
                    <a:pt x="17" y="10063"/>
                  </a:cubicBezTo>
                  <a:cubicBezTo>
                    <a:pt x="17" y="10063"/>
                    <a:pt x="17" y="10063"/>
                    <a:pt x="17" y="10083"/>
                  </a:cubicBezTo>
                  <a:cubicBezTo>
                    <a:pt x="22" y="10083"/>
                    <a:pt x="22" y="10102"/>
                    <a:pt x="28" y="10102"/>
                  </a:cubicBezTo>
                  <a:cubicBezTo>
                    <a:pt x="28" y="10121"/>
                    <a:pt x="28" y="10121"/>
                    <a:pt x="28" y="10141"/>
                  </a:cubicBezTo>
                  <a:cubicBezTo>
                    <a:pt x="33" y="10141"/>
                    <a:pt x="33" y="10160"/>
                    <a:pt x="39" y="10160"/>
                  </a:cubicBezTo>
                  <a:cubicBezTo>
                    <a:pt x="39" y="10180"/>
                    <a:pt x="44" y="10180"/>
                    <a:pt x="44" y="10199"/>
                  </a:cubicBezTo>
                  <a:cubicBezTo>
                    <a:pt x="44" y="10199"/>
                    <a:pt x="50" y="10218"/>
                    <a:pt x="50" y="10218"/>
                  </a:cubicBezTo>
                  <a:cubicBezTo>
                    <a:pt x="56" y="10238"/>
                    <a:pt x="56" y="10238"/>
                    <a:pt x="61" y="10257"/>
                  </a:cubicBezTo>
                  <a:cubicBezTo>
                    <a:pt x="61" y="10257"/>
                    <a:pt x="67" y="10277"/>
                    <a:pt x="72" y="10277"/>
                  </a:cubicBezTo>
                  <a:cubicBezTo>
                    <a:pt x="72" y="10296"/>
                    <a:pt x="78" y="10296"/>
                    <a:pt x="78" y="10315"/>
                  </a:cubicBezTo>
                  <a:cubicBezTo>
                    <a:pt x="83" y="10315"/>
                    <a:pt x="89" y="10335"/>
                    <a:pt x="89" y="10335"/>
                  </a:cubicBezTo>
                  <a:cubicBezTo>
                    <a:pt x="94" y="10354"/>
                    <a:pt x="100" y="10354"/>
                    <a:pt x="100" y="10374"/>
                  </a:cubicBezTo>
                  <a:cubicBezTo>
                    <a:pt x="106" y="10374"/>
                    <a:pt x="111" y="10393"/>
                    <a:pt x="111" y="10393"/>
                  </a:cubicBezTo>
                  <a:cubicBezTo>
                    <a:pt x="117" y="10412"/>
                    <a:pt x="122" y="10412"/>
                    <a:pt x="122" y="10432"/>
                  </a:cubicBezTo>
                  <a:cubicBezTo>
                    <a:pt x="128" y="10432"/>
                    <a:pt x="133" y="10451"/>
                    <a:pt x="139" y="10451"/>
                  </a:cubicBezTo>
                  <a:cubicBezTo>
                    <a:pt x="144" y="10470"/>
                    <a:pt x="150" y="10470"/>
                    <a:pt x="150" y="10490"/>
                  </a:cubicBezTo>
                  <a:cubicBezTo>
                    <a:pt x="156" y="10490"/>
                    <a:pt x="161" y="10509"/>
                    <a:pt x="167" y="10509"/>
                  </a:cubicBezTo>
                  <a:cubicBezTo>
                    <a:pt x="172" y="10529"/>
                    <a:pt x="178" y="10529"/>
                    <a:pt x="183" y="10548"/>
                  </a:cubicBezTo>
                  <a:cubicBezTo>
                    <a:pt x="189" y="10548"/>
                    <a:pt x="194" y="10567"/>
                    <a:pt x="200" y="10587"/>
                  </a:cubicBezTo>
                  <a:cubicBezTo>
                    <a:pt x="200" y="10587"/>
                    <a:pt x="206" y="10587"/>
                    <a:pt x="211" y="10606"/>
                  </a:cubicBezTo>
                  <a:cubicBezTo>
                    <a:pt x="217" y="10626"/>
                    <a:pt x="222" y="10626"/>
                    <a:pt x="233" y="10645"/>
                  </a:cubicBezTo>
                  <a:cubicBezTo>
                    <a:pt x="239" y="10645"/>
                    <a:pt x="244" y="10664"/>
                    <a:pt x="250" y="10664"/>
                  </a:cubicBezTo>
                  <a:cubicBezTo>
                    <a:pt x="255" y="10684"/>
                    <a:pt x="261" y="10684"/>
                    <a:pt x="267" y="10703"/>
                  </a:cubicBezTo>
                  <a:cubicBezTo>
                    <a:pt x="272" y="10703"/>
                    <a:pt x="278" y="10723"/>
                    <a:pt x="283" y="10723"/>
                  </a:cubicBezTo>
                  <a:cubicBezTo>
                    <a:pt x="289" y="10723"/>
                    <a:pt x="294" y="10742"/>
                    <a:pt x="300" y="10742"/>
                  </a:cubicBezTo>
                  <a:cubicBezTo>
                    <a:pt x="305" y="10761"/>
                    <a:pt x="305" y="10761"/>
                    <a:pt x="311" y="10761"/>
                  </a:cubicBezTo>
                  <a:cubicBezTo>
                    <a:pt x="6987" y="20495"/>
                    <a:pt x="6987" y="20495"/>
                    <a:pt x="6987" y="20495"/>
                  </a:cubicBezTo>
                  <a:cubicBezTo>
                    <a:pt x="6998" y="20534"/>
                    <a:pt x="7015" y="20553"/>
                    <a:pt x="7032" y="20572"/>
                  </a:cubicBezTo>
                  <a:cubicBezTo>
                    <a:pt x="7037" y="20572"/>
                    <a:pt x="7043" y="20572"/>
                    <a:pt x="7048" y="20592"/>
                  </a:cubicBezTo>
                  <a:cubicBezTo>
                    <a:pt x="7054" y="20592"/>
                    <a:pt x="7065" y="20611"/>
                    <a:pt x="7076" y="20631"/>
                  </a:cubicBezTo>
                  <a:cubicBezTo>
                    <a:pt x="7076" y="20631"/>
                    <a:pt x="7076" y="20631"/>
                    <a:pt x="7076" y="20631"/>
                  </a:cubicBezTo>
                  <a:cubicBezTo>
                    <a:pt x="7082" y="20631"/>
                    <a:pt x="7087" y="20631"/>
                    <a:pt x="7093" y="20650"/>
                  </a:cubicBezTo>
                  <a:cubicBezTo>
                    <a:pt x="7104" y="20650"/>
                    <a:pt x="7115" y="20669"/>
                    <a:pt x="7126" y="20689"/>
                  </a:cubicBezTo>
                  <a:cubicBezTo>
                    <a:pt x="7131" y="20689"/>
                    <a:pt x="7137" y="20708"/>
                    <a:pt x="7143" y="20708"/>
                  </a:cubicBezTo>
                  <a:cubicBezTo>
                    <a:pt x="7148" y="20708"/>
                    <a:pt x="7154" y="20728"/>
                    <a:pt x="7159" y="20728"/>
                  </a:cubicBezTo>
                  <a:cubicBezTo>
                    <a:pt x="7165" y="20728"/>
                    <a:pt x="7165" y="20728"/>
                    <a:pt x="7170" y="20728"/>
                  </a:cubicBezTo>
                  <a:cubicBezTo>
                    <a:pt x="7193" y="20766"/>
                    <a:pt x="7215" y="20786"/>
                    <a:pt x="7237" y="20805"/>
                  </a:cubicBezTo>
                  <a:cubicBezTo>
                    <a:pt x="7237" y="20805"/>
                    <a:pt x="7243" y="20805"/>
                    <a:pt x="7243" y="20805"/>
                  </a:cubicBezTo>
                  <a:cubicBezTo>
                    <a:pt x="7243" y="20805"/>
                    <a:pt x="7243" y="20825"/>
                    <a:pt x="7248" y="20825"/>
                  </a:cubicBezTo>
                  <a:cubicBezTo>
                    <a:pt x="7265" y="20844"/>
                    <a:pt x="7287" y="20863"/>
                    <a:pt x="7309" y="20883"/>
                  </a:cubicBezTo>
                  <a:cubicBezTo>
                    <a:pt x="7315" y="20883"/>
                    <a:pt x="7315" y="20883"/>
                    <a:pt x="7320" y="20883"/>
                  </a:cubicBezTo>
                  <a:cubicBezTo>
                    <a:pt x="7320" y="20883"/>
                    <a:pt x="7320" y="20883"/>
                    <a:pt x="7320" y="20883"/>
                  </a:cubicBezTo>
                  <a:cubicBezTo>
                    <a:pt x="7320" y="20883"/>
                    <a:pt x="7320" y="20883"/>
                    <a:pt x="7320" y="20883"/>
                  </a:cubicBezTo>
                  <a:cubicBezTo>
                    <a:pt x="7320" y="20883"/>
                    <a:pt x="7326" y="20902"/>
                    <a:pt x="7331" y="20902"/>
                  </a:cubicBezTo>
                  <a:cubicBezTo>
                    <a:pt x="7348" y="20921"/>
                    <a:pt x="7365" y="20921"/>
                    <a:pt x="7381" y="20941"/>
                  </a:cubicBezTo>
                  <a:cubicBezTo>
                    <a:pt x="7381" y="20941"/>
                    <a:pt x="7387" y="20941"/>
                    <a:pt x="7393" y="20960"/>
                  </a:cubicBezTo>
                  <a:cubicBezTo>
                    <a:pt x="7398" y="20960"/>
                    <a:pt x="7398" y="20960"/>
                    <a:pt x="7404" y="20960"/>
                  </a:cubicBezTo>
                  <a:cubicBezTo>
                    <a:pt x="7420" y="20980"/>
                    <a:pt x="7443" y="20999"/>
                    <a:pt x="7459" y="21018"/>
                  </a:cubicBezTo>
                  <a:cubicBezTo>
                    <a:pt x="7465" y="21018"/>
                    <a:pt x="7465" y="21018"/>
                    <a:pt x="7470" y="21018"/>
                  </a:cubicBezTo>
                  <a:cubicBezTo>
                    <a:pt x="7470" y="21018"/>
                    <a:pt x="7470" y="21018"/>
                    <a:pt x="7470" y="21018"/>
                  </a:cubicBezTo>
                  <a:cubicBezTo>
                    <a:pt x="7493" y="21038"/>
                    <a:pt x="7515" y="21057"/>
                    <a:pt x="7543" y="21077"/>
                  </a:cubicBezTo>
                  <a:cubicBezTo>
                    <a:pt x="7543" y="21077"/>
                    <a:pt x="7543" y="21077"/>
                    <a:pt x="7548" y="21077"/>
                  </a:cubicBezTo>
                  <a:cubicBezTo>
                    <a:pt x="7554" y="21077"/>
                    <a:pt x="7559" y="21077"/>
                    <a:pt x="7565" y="21077"/>
                  </a:cubicBezTo>
                  <a:cubicBezTo>
                    <a:pt x="7581" y="21096"/>
                    <a:pt x="7592" y="21115"/>
                    <a:pt x="7609" y="21115"/>
                  </a:cubicBezTo>
                  <a:cubicBezTo>
                    <a:pt x="7615" y="21115"/>
                    <a:pt x="7620" y="21115"/>
                    <a:pt x="7626" y="21135"/>
                  </a:cubicBezTo>
                  <a:cubicBezTo>
                    <a:pt x="7626" y="21135"/>
                    <a:pt x="7631" y="21135"/>
                    <a:pt x="7637" y="21135"/>
                  </a:cubicBezTo>
                  <a:cubicBezTo>
                    <a:pt x="7654" y="21154"/>
                    <a:pt x="7670" y="21154"/>
                    <a:pt x="7687" y="21174"/>
                  </a:cubicBezTo>
                  <a:cubicBezTo>
                    <a:pt x="7692" y="21174"/>
                    <a:pt x="7698" y="21174"/>
                    <a:pt x="7704" y="21174"/>
                  </a:cubicBezTo>
                  <a:cubicBezTo>
                    <a:pt x="7704" y="21174"/>
                    <a:pt x="7709" y="21174"/>
                    <a:pt x="7709" y="21174"/>
                  </a:cubicBezTo>
                  <a:cubicBezTo>
                    <a:pt x="7731" y="21193"/>
                    <a:pt x="7754" y="21212"/>
                    <a:pt x="7770" y="21212"/>
                  </a:cubicBezTo>
                  <a:cubicBezTo>
                    <a:pt x="7776" y="21212"/>
                    <a:pt x="7781" y="21212"/>
                    <a:pt x="7781" y="21232"/>
                  </a:cubicBezTo>
                  <a:cubicBezTo>
                    <a:pt x="7781" y="21232"/>
                    <a:pt x="7787" y="21232"/>
                    <a:pt x="7787" y="21232"/>
                  </a:cubicBezTo>
                  <a:cubicBezTo>
                    <a:pt x="7809" y="21232"/>
                    <a:pt x="7837" y="21251"/>
                    <a:pt x="7859" y="21270"/>
                  </a:cubicBezTo>
                  <a:cubicBezTo>
                    <a:pt x="7865" y="21270"/>
                    <a:pt x="7865" y="21270"/>
                    <a:pt x="7865" y="21270"/>
                  </a:cubicBezTo>
                  <a:cubicBezTo>
                    <a:pt x="7870" y="21270"/>
                    <a:pt x="7876" y="21270"/>
                    <a:pt x="7881" y="21270"/>
                  </a:cubicBezTo>
                  <a:cubicBezTo>
                    <a:pt x="7898" y="21270"/>
                    <a:pt x="7920" y="21290"/>
                    <a:pt x="7937" y="21290"/>
                  </a:cubicBezTo>
                  <a:cubicBezTo>
                    <a:pt x="7942" y="21290"/>
                    <a:pt x="7942" y="21309"/>
                    <a:pt x="7948" y="21309"/>
                  </a:cubicBezTo>
                  <a:cubicBezTo>
                    <a:pt x="7954" y="21309"/>
                    <a:pt x="7959" y="21309"/>
                    <a:pt x="7959" y="21309"/>
                  </a:cubicBezTo>
                  <a:cubicBezTo>
                    <a:pt x="7981" y="21309"/>
                    <a:pt x="7998" y="21329"/>
                    <a:pt x="8015" y="21329"/>
                  </a:cubicBezTo>
                  <a:cubicBezTo>
                    <a:pt x="8020" y="21329"/>
                    <a:pt x="8026" y="21329"/>
                    <a:pt x="8031" y="21329"/>
                  </a:cubicBezTo>
                  <a:cubicBezTo>
                    <a:pt x="8037" y="21329"/>
                    <a:pt x="8037" y="21329"/>
                    <a:pt x="8042" y="21348"/>
                  </a:cubicBezTo>
                  <a:cubicBezTo>
                    <a:pt x="8098" y="21367"/>
                    <a:pt x="8153" y="21387"/>
                    <a:pt x="8209" y="21387"/>
                  </a:cubicBezTo>
                  <a:cubicBezTo>
                    <a:pt x="8215" y="21387"/>
                    <a:pt x="8220" y="21387"/>
                    <a:pt x="8220" y="21406"/>
                  </a:cubicBezTo>
                  <a:cubicBezTo>
                    <a:pt x="8226" y="21406"/>
                    <a:pt x="8226" y="21406"/>
                    <a:pt x="8231" y="21406"/>
                  </a:cubicBezTo>
                  <a:cubicBezTo>
                    <a:pt x="8270" y="21406"/>
                    <a:pt x="8315" y="21426"/>
                    <a:pt x="8359" y="21426"/>
                  </a:cubicBezTo>
                  <a:cubicBezTo>
                    <a:pt x="8359" y="21426"/>
                    <a:pt x="8359" y="21426"/>
                    <a:pt x="8365" y="21426"/>
                  </a:cubicBezTo>
                  <a:cubicBezTo>
                    <a:pt x="8365" y="21426"/>
                    <a:pt x="8370" y="21426"/>
                    <a:pt x="8376" y="21426"/>
                  </a:cubicBezTo>
                  <a:cubicBezTo>
                    <a:pt x="8398" y="21426"/>
                    <a:pt x="8420" y="21426"/>
                    <a:pt x="8442" y="21445"/>
                  </a:cubicBezTo>
                  <a:cubicBezTo>
                    <a:pt x="8448" y="21445"/>
                    <a:pt x="8448" y="21445"/>
                    <a:pt x="8448" y="21445"/>
                  </a:cubicBezTo>
                  <a:cubicBezTo>
                    <a:pt x="8476" y="21445"/>
                    <a:pt x="8498" y="21445"/>
                    <a:pt x="8526" y="21445"/>
                  </a:cubicBezTo>
                  <a:cubicBezTo>
                    <a:pt x="8531" y="21445"/>
                    <a:pt x="8542" y="21445"/>
                    <a:pt x="8548" y="21445"/>
                  </a:cubicBezTo>
                  <a:cubicBezTo>
                    <a:pt x="8564" y="21445"/>
                    <a:pt x="8581" y="21445"/>
                    <a:pt x="8603" y="21445"/>
                  </a:cubicBezTo>
                  <a:cubicBezTo>
                    <a:pt x="8609" y="21445"/>
                    <a:pt x="8620" y="21445"/>
                    <a:pt x="8626" y="21445"/>
                  </a:cubicBezTo>
                  <a:cubicBezTo>
                    <a:pt x="8642" y="21445"/>
                    <a:pt x="8664" y="21445"/>
                    <a:pt x="8681" y="21445"/>
                  </a:cubicBezTo>
                  <a:cubicBezTo>
                    <a:pt x="8687" y="21445"/>
                    <a:pt x="8692" y="21445"/>
                    <a:pt x="8692" y="21445"/>
                  </a:cubicBezTo>
                  <a:cubicBezTo>
                    <a:pt x="8698" y="21445"/>
                    <a:pt x="8698" y="21445"/>
                    <a:pt x="8698" y="21445"/>
                  </a:cubicBezTo>
                  <a:cubicBezTo>
                    <a:pt x="8726" y="21445"/>
                    <a:pt x="8753" y="21426"/>
                    <a:pt x="8781" y="21426"/>
                  </a:cubicBezTo>
                  <a:cubicBezTo>
                    <a:pt x="8787" y="21426"/>
                    <a:pt x="8792" y="21426"/>
                    <a:pt x="8803" y="21426"/>
                  </a:cubicBezTo>
                  <a:cubicBezTo>
                    <a:pt x="8848" y="21406"/>
                    <a:pt x="8898" y="21406"/>
                    <a:pt x="8942" y="21387"/>
                  </a:cubicBezTo>
                  <a:cubicBezTo>
                    <a:pt x="20928" y="16985"/>
                    <a:pt x="20928" y="16985"/>
                    <a:pt x="20928" y="16985"/>
                  </a:cubicBezTo>
                  <a:cubicBezTo>
                    <a:pt x="20950" y="16985"/>
                    <a:pt x="20972" y="16966"/>
                    <a:pt x="20995" y="16966"/>
                  </a:cubicBezTo>
                  <a:cubicBezTo>
                    <a:pt x="20995" y="16966"/>
                    <a:pt x="20995" y="16966"/>
                    <a:pt x="20995" y="16966"/>
                  </a:cubicBezTo>
                  <a:cubicBezTo>
                    <a:pt x="21011" y="16947"/>
                    <a:pt x="21028" y="16947"/>
                    <a:pt x="21045" y="16927"/>
                  </a:cubicBezTo>
                  <a:cubicBezTo>
                    <a:pt x="21050" y="16927"/>
                    <a:pt x="21050" y="16927"/>
                    <a:pt x="21056" y="16927"/>
                  </a:cubicBezTo>
                  <a:cubicBezTo>
                    <a:pt x="21067" y="16927"/>
                    <a:pt x="21078" y="16908"/>
                    <a:pt x="21083" y="16908"/>
                  </a:cubicBezTo>
                  <a:cubicBezTo>
                    <a:pt x="21089" y="16908"/>
                    <a:pt x="21089" y="16908"/>
                    <a:pt x="21095" y="16908"/>
                  </a:cubicBezTo>
                  <a:cubicBezTo>
                    <a:pt x="21095" y="16908"/>
                    <a:pt x="21100" y="16908"/>
                    <a:pt x="21106" y="16888"/>
                  </a:cubicBezTo>
                  <a:cubicBezTo>
                    <a:pt x="21117" y="16888"/>
                    <a:pt x="21128" y="16888"/>
                    <a:pt x="21139" y="16869"/>
                  </a:cubicBezTo>
                  <a:cubicBezTo>
                    <a:pt x="21145" y="16869"/>
                    <a:pt x="21145" y="16869"/>
                    <a:pt x="21150" y="16869"/>
                  </a:cubicBezTo>
                  <a:cubicBezTo>
                    <a:pt x="21150" y="16869"/>
                    <a:pt x="21150" y="16869"/>
                    <a:pt x="21150" y="16869"/>
                  </a:cubicBezTo>
                  <a:cubicBezTo>
                    <a:pt x="21167" y="16850"/>
                    <a:pt x="21178" y="16850"/>
                    <a:pt x="21189" y="16830"/>
                  </a:cubicBezTo>
                  <a:cubicBezTo>
                    <a:pt x="21195" y="16830"/>
                    <a:pt x="21195" y="16830"/>
                    <a:pt x="21200" y="16830"/>
                  </a:cubicBezTo>
                  <a:cubicBezTo>
                    <a:pt x="21200" y="16811"/>
                    <a:pt x="21206" y="16811"/>
                    <a:pt x="21211" y="16811"/>
                  </a:cubicBezTo>
                  <a:cubicBezTo>
                    <a:pt x="21217" y="16811"/>
                    <a:pt x="21228" y="16791"/>
                    <a:pt x="21233" y="16791"/>
                  </a:cubicBezTo>
                  <a:cubicBezTo>
                    <a:pt x="21233" y="16791"/>
                    <a:pt x="21233" y="16791"/>
                    <a:pt x="21233" y="16791"/>
                  </a:cubicBezTo>
                  <a:cubicBezTo>
                    <a:pt x="21245" y="16772"/>
                    <a:pt x="21250" y="16772"/>
                    <a:pt x="21256" y="16753"/>
                  </a:cubicBezTo>
                  <a:cubicBezTo>
                    <a:pt x="21261" y="16753"/>
                    <a:pt x="21267" y="16753"/>
                    <a:pt x="21267" y="16753"/>
                  </a:cubicBezTo>
                  <a:cubicBezTo>
                    <a:pt x="21272" y="16753"/>
                    <a:pt x="21272" y="16733"/>
                    <a:pt x="21272" y="16733"/>
                  </a:cubicBezTo>
                  <a:cubicBezTo>
                    <a:pt x="21283" y="16733"/>
                    <a:pt x="21289" y="16714"/>
                    <a:pt x="21300" y="16714"/>
                  </a:cubicBezTo>
                  <a:cubicBezTo>
                    <a:pt x="21300" y="16714"/>
                    <a:pt x="21300" y="16695"/>
                    <a:pt x="21300" y="16695"/>
                  </a:cubicBezTo>
                  <a:cubicBezTo>
                    <a:pt x="21311" y="16695"/>
                    <a:pt x="21317" y="16675"/>
                    <a:pt x="21322" y="16675"/>
                  </a:cubicBezTo>
                  <a:cubicBezTo>
                    <a:pt x="21328" y="16656"/>
                    <a:pt x="21333" y="16656"/>
                    <a:pt x="21333" y="16656"/>
                  </a:cubicBezTo>
                  <a:cubicBezTo>
                    <a:pt x="21333" y="16656"/>
                    <a:pt x="21333" y="16656"/>
                    <a:pt x="21333" y="16656"/>
                  </a:cubicBezTo>
                  <a:cubicBezTo>
                    <a:pt x="21345" y="16636"/>
                    <a:pt x="21356" y="16617"/>
                    <a:pt x="21361" y="16598"/>
                  </a:cubicBezTo>
                  <a:cubicBezTo>
                    <a:pt x="21361" y="16598"/>
                    <a:pt x="21361" y="16598"/>
                    <a:pt x="21361" y="16598"/>
                  </a:cubicBezTo>
                  <a:cubicBezTo>
                    <a:pt x="21372" y="16578"/>
                    <a:pt x="21383" y="16559"/>
                    <a:pt x="21389" y="16539"/>
                  </a:cubicBezTo>
                  <a:cubicBezTo>
                    <a:pt x="21389" y="16539"/>
                    <a:pt x="21389" y="16539"/>
                    <a:pt x="21389" y="16539"/>
                  </a:cubicBezTo>
                  <a:cubicBezTo>
                    <a:pt x="21394" y="16520"/>
                    <a:pt x="21400" y="16501"/>
                    <a:pt x="21406" y="16481"/>
                  </a:cubicBezTo>
                  <a:cubicBezTo>
                    <a:pt x="21406" y="16481"/>
                    <a:pt x="21406" y="16481"/>
                    <a:pt x="21406" y="16481"/>
                  </a:cubicBezTo>
                  <a:cubicBezTo>
                    <a:pt x="21411" y="16481"/>
                    <a:pt x="21411" y="16462"/>
                    <a:pt x="21411" y="16462"/>
                  </a:cubicBezTo>
                  <a:cubicBezTo>
                    <a:pt x="21417" y="16442"/>
                    <a:pt x="21417" y="16442"/>
                    <a:pt x="21422" y="16423"/>
                  </a:cubicBezTo>
                  <a:cubicBezTo>
                    <a:pt x="21422" y="16423"/>
                    <a:pt x="21422" y="16423"/>
                    <a:pt x="21422" y="16423"/>
                  </a:cubicBezTo>
                  <a:cubicBezTo>
                    <a:pt x="21422" y="16404"/>
                    <a:pt x="21428" y="16404"/>
                    <a:pt x="21428" y="16384"/>
                  </a:cubicBezTo>
                  <a:cubicBezTo>
                    <a:pt x="21428" y="16384"/>
                    <a:pt x="21428" y="16384"/>
                    <a:pt x="21433" y="16365"/>
                  </a:cubicBezTo>
                  <a:cubicBezTo>
                    <a:pt x="21433" y="16365"/>
                    <a:pt x="21433" y="16365"/>
                    <a:pt x="21433" y="16365"/>
                  </a:cubicBezTo>
                  <a:cubicBezTo>
                    <a:pt x="21433" y="16346"/>
                    <a:pt x="21439" y="16326"/>
                    <a:pt x="21439" y="16307"/>
                  </a:cubicBezTo>
                  <a:cubicBezTo>
                    <a:pt x="21439" y="16307"/>
                    <a:pt x="21439" y="16307"/>
                    <a:pt x="21439" y="16307"/>
                  </a:cubicBezTo>
                  <a:cubicBezTo>
                    <a:pt x="21439" y="16307"/>
                    <a:pt x="21439" y="16307"/>
                    <a:pt x="21439" y="16287"/>
                  </a:cubicBezTo>
                  <a:cubicBezTo>
                    <a:pt x="21444" y="16268"/>
                    <a:pt x="21444" y="16249"/>
                    <a:pt x="21444" y="16229"/>
                  </a:cubicBezTo>
                  <a:cubicBezTo>
                    <a:pt x="21494" y="14697"/>
                    <a:pt x="21539" y="13146"/>
                    <a:pt x="21589" y="11614"/>
                  </a:cubicBezTo>
                  <a:cubicBezTo>
                    <a:pt x="21589" y="11614"/>
                    <a:pt x="21589" y="11614"/>
                    <a:pt x="21589" y="11634"/>
                  </a:cubicBezTo>
                  <a:cubicBezTo>
                    <a:pt x="21600" y="11343"/>
                    <a:pt x="21500" y="11013"/>
                    <a:pt x="21278" y="10684"/>
                  </a:cubicBezTo>
                  <a:close/>
                </a:path>
              </a:pathLst>
            </a:custGeom>
            <a:solidFill>
              <a:srgbClr val="04A6C2"/>
            </a:solidFill>
            <a:ln w="12700" cap="flat">
              <a:noFill/>
              <a:miter lim="400000"/>
            </a:ln>
            <a:effectLst/>
          </p:spPr>
          <p:txBody>
            <a:bodyPr wrap="square" lIns="45719" tIns="45719" rIns="45719" bIns="45719" numCol="1" anchor="t">
              <a:noAutofit/>
            </a:bodyPr>
            <a:lstStyle/>
            <a:p>
              <a:pPr>
                <a:defRPr sz="4800"/>
              </a:pPr>
              <a:endParaRPr/>
            </a:p>
          </p:txBody>
        </p:sp>
        <p:sp>
          <p:nvSpPr>
            <p:cNvPr id="289" name="Freeform: Shape 74"/>
            <p:cNvSpPr/>
            <p:nvPr/>
          </p:nvSpPr>
          <p:spPr>
            <a:xfrm>
              <a:off x="0" y="407253"/>
              <a:ext cx="4813605" cy="1267230"/>
            </a:xfrm>
            <a:custGeom>
              <a:avLst/>
              <a:gdLst/>
              <a:ahLst/>
              <a:cxnLst>
                <a:cxn ang="0">
                  <a:pos x="wd2" y="hd2"/>
                </a:cxn>
                <a:cxn ang="5400000">
                  <a:pos x="wd2" y="hd2"/>
                </a:cxn>
                <a:cxn ang="10800000">
                  <a:pos x="wd2" y="hd2"/>
                </a:cxn>
                <a:cxn ang="16200000">
                  <a:pos x="wd2" y="hd2"/>
                </a:cxn>
              </a:cxnLst>
              <a:rect l="0" t="0" r="r" b="b"/>
              <a:pathLst>
                <a:path w="21600" h="21600" extrusionOk="0">
                  <a:moveTo>
                    <a:pt x="144" y="0"/>
                  </a:moveTo>
                  <a:cubicBezTo>
                    <a:pt x="144" y="26"/>
                    <a:pt x="144" y="52"/>
                    <a:pt x="144" y="77"/>
                  </a:cubicBezTo>
                  <a:cubicBezTo>
                    <a:pt x="144" y="77"/>
                    <a:pt x="144" y="77"/>
                    <a:pt x="144" y="103"/>
                  </a:cubicBezTo>
                  <a:cubicBezTo>
                    <a:pt x="144" y="103"/>
                    <a:pt x="144" y="129"/>
                    <a:pt x="150" y="129"/>
                  </a:cubicBezTo>
                  <a:cubicBezTo>
                    <a:pt x="150" y="155"/>
                    <a:pt x="150" y="155"/>
                    <a:pt x="150" y="181"/>
                  </a:cubicBezTo>
                  <a:cubicBezTo>
                    <a:pt x="150" y="181"/>
                    <a:pt x="150" y="206"/>
                    <a:pt x="150" y="206"/>
                  </a:cubicBezTo>
                  <a:cubicBezTo>
                    <a:pt x="156" y="232"/>
                    <a:pt x="156" y="232"/>
                    <a:pt x="156" y="232"/>
                  </a:cubicBezTo>
                  <a:cubicBezTo>
                    <a:pt x="156" y="258"/>
                    <a:pt x="156" y="284"/>
                    <a:pt x="161" y="284"/>
                  </a:cubicBezTo>
                  <a:cubicBezTo>
                    <a:pt x="161" y="310"/>
                    <a:pt x="161" y="310"/>
                    <a:pt x="167" y="310"/>
                  </a:cubicBezTo>
                  <a:cubicBezTo>
                    <a:pt x="167" y="335"/>
                    <a:pt x="167" y="335"/>
                    <a:pt x="172" y="361"/>
                  </a:cubicBezTo>
                  <a:cubicBezTo>
                    <a:pt x="172" y="361"/>
                    <a:pt x="172" y="387"/>
                    <a:pt x="178" y="387"/>
                  </a:cubicBezTo>
                  <a:cubicBezTo>
                    <a:pt x="178" y="413"/>
                    <a:pt x="178" y="413"/>
                    <a:pt x="183" y="439"/>
                  </a:cubicBezTo>
                  <a:cubicBezTo>
                    <a:pt x="183" y="439"/>
                    <a:pt x="189" y="465"/>
                    <a:pt x="189" y="465"/>
                  </a:cubicBezTo>
                  <a:cubicBezTo>
                    <a:pt x="194" y="490"/>
                    <a:pt x="194" y="490"/>
                    <a:pt x="194" y="516"/>
                  </a:cubicBezTo>
                  <a:cubicBezTo>
                    <a:pt x="200" y="516"/>
                    <a:pt x="200" y="542"/>
                    <a:pt x="206" y="542"/>
                  </a:cubicBezTo>
                  <a:cubicBezTo>
                    <a:pt x="211" y="568"/>
                    <a:pt x="211" y="568"/>
                    <a:pt x="217" y="594"/>
                  </a:cubicBezTo>
                  <a:cubicBezTo>
                    <a:pt x="217" y="594"/>
                    <a:pt x="222" y="619"/>
                    <a:pt x="222" y="619"/>
                  </a:cubicBezTo>
                  <a:cubicBezTo>
                    <a:pt x="228" y="645"/>
                    <a:pt x="233" y="645"/>
                    <a:pt x="233" y="671"/>
                  </a:cubicBezTo>
                  <a:cubicBezTo>
                    <a:pt x="239" y="671"/>
                    <a:pt x="245" y="697"/>
                    <a:pt x="245" y="697"/>
                  </a:cubicBezTo>
                  <a:cubicBezTo>
                    <a:pt x="250" y="723"/>
                    <a:pt x="256" y="723"/>
                    <a:pt x="256" y="748"/>
                  </a:cubicBezTo>
                  <a:cubicBezTo>
                    <a:pt x="261" y="748"/>
                    <a:pt x="267" y="774"/>
                    <a:pt x="272" y="774"/>
                  </a:cubicBezTo>
                  <a:cubicBezTo>
                    <a:pt x="272" y="800"/>
                    <a:pt x="278" y="800"/>
                    <a:pt x="283" y="826"/>
                  </a:cubicBezTo>
                  <a:cubicBezTo>
                    <a:pt x="289" y="826"/>
                    <a:pt x="295" y="852"/>
                    <a:pt x="295" y="852"/>
                  </a:cubicBezTo>
                  <a:cubicBezTo>
                    <a:pt x="300" y="877"/>
                    <a:pt x="306" y="877"/>
                    <a:pt x="311" y="903"/>
                  </a:cubicBezTo>
                  <a:cubicBezTo>
                    <a:pt x="317" y="903"/>
                    <a:pt x="322" y="929"/>
                    <a:pt x="328" y="929"/>
                  </a:cubicBezTo>
                  <a:cubicBezTo>
                    <a:pt x="333" y="955"/>
                    <a:pt x="339" y="955"/>
                    <a:pt x="345" y="981"/>
                  </a:cubicBezTo>
                  <a:cubicBezTo>
                    <a:pt x="345" y="1006"/>
                    <a:pt x="350" y="1006"/>
                    <a:pt x="356" y="1032"/>
                  </a:cubicBezTo>
                  <a:cubicBezTo>
                    <a:pt x="361" y="1032"/>
                    <a:pt x="367" y="1058"/>
                    <a:pt x="378" y="1058"/>
                  </a:cubicBezTo>
                  <a:cubicBezTo>
                    <a:pt x="383" y="1084"/>
                    <a:pt x="389" y="1084"/>
                    <a:pt x="395" y="1110"/>
                  </a:cubicBezTo>
                  <a:cubicBezTo>
                    <a:pt x="400" y="1110"/>
                    <a:pt x="406" y="1135"/>
                    <a:pt x="411" y="1135"/>
                  </a:cubicBezTo>
                  <a:cubicBezTo>
                    <a:pt x="417" y="1161"/>
                    <a:pt x="422" y="1161"/>
                    <a:pt x="428" y="1187"/>
                  </a:cubicBezTo>
                  <a:cubicBezTo>
                    <a:pt x="439" y="1187"/>
                    <a:pt x="445" y="1213"/>
                    <a:pt x="456" y="1239"/>
                  </a:cubicBezTo>
                  <a:cubicBezTo>
                    <a:pt x="456" y="1239"/>
                    <a:pt x="456" y="1239"/>
                    <a:pt x="7135" y="14194"/>
                  </a:cubicBezTo>
                  <a:cubicBezTo>
                    <a:pt x="7146" y="14219"/>
                    <a:pt x="7163" y="14245"/>
                    <a:pt x="7180" y="14271"/>
                  </a:cubicBezTo>
                  <a:cubicBezTo>
                    <a:pt x="7185" y="14297"/>
                    <a:pt x="7191" y="14297"/>
                    <a:pt x="7191" y="14297"/>
                  </a:cubicBezTo>
                  <a:cubicBezTo>
                    <a:pt x="7202" y="14323"/>
                    <a:pt x="7213" y="14348"/>
                    <a:pt x="7224" y="14348"/>
                  </a:cubicBezTo>
                  <a:cubicBezTo>
                    <a:pt x="7230" y="14374"/>
                    <a:pt x="7235" y="14374"/>
                    <a:pt x="7241" y="14374"/>
                  </a:cubicBezTo>
                  <a:cubicBezTo>
                    <a:pt x="7252" y="14400"/>
                    <a:pt x="7263" y="14426"/>
                    <a:pt x="7274" y="14426"/>
                  </a:cubicBezTo>
                  <a:cubicBezTo>
                    <a:pt x="7280" y="14452"/>
                    <a:pt x="7285" y="14452"/>
                    <a:pt x="7291" y="14452"/>
                  </a:cubicBezTo>
                  <a:cubicBezTo>
                    <a:pt x="7302" y="14477"/>
                    <a:pt x="7307" y="14477"/>
                    <a:pt x="7319" y="14503"/>
                  </a:cubicBezTo>
                  <a:cubicBezTo>
                    <a:pt x="7341" y="14529"/>
                    <a:pt x="7363" y="14581"/>
                    <a:pt x="7385" y="14606"/>
                  </a:cubicBezTo>
                  <a:cubicBezTo>
                    <a:pt x="7391" y="14606"/>
                    <a:pt x="7391" y="14606"/>
                    <a:pt x="7396" y="14606"/>
                  </a:cubicBezTo>
                  <a:cubicBezTo>
                    <a:pt x="7413" y="14632"/>
                    <a:pt x="7435" y="14658"/>
                    <a:pt x="7457" y="14684"/>
                  </a:cubicBezTo>
                  <a:cubicBezTo>
                    <a:pt x="7463" y="14710"/>
                    <a:pt x="7474" y="14710"/>
                    <a:pt x="7480" y="14710"/>
                  </a:cubicBezTo>
                  <a:cubicBezTo>
                    <a:pt x="7496" y="14735"/>
                    <a:pt x="7513" y="14761"/>
                    <a:pt x="7530" y="14787"/>
                  </a:cubicBezTo>
                  <a:cubicBezTo>
                    <a:pt x="7535" y="14787"/>
                    <a:pt x="7541" y="14787"/>
                    <a:pt x="7552" y="14813"/>
                  </a:cubicBezTo>
                  <a:cubicBezTo>
                    <a:pt x="7569" y="14813"/>
                    <a:pt x="7591" y="14839"/>
                    <a:pt x="7613" y="14865"/>
                  </a:cubicBezTo>
                  <a:cubicBezTo>
                    <a:pt x="7613" y="14865"/>
                    <a:pt x="7619" y="14865"/>
                    <a:pt x="7619" y="14865"/>
                  </a:cubicBezTo>
                  <a:cubicBezTo>
                    <a:pt x="7641" y="14890"/>
                    <a:pt x="7663" y="14916"/>
                    <a:pt x="7691" y="14942"/>
                  </a:cubicBezTo>
                  <a:cubicBezTo>
                    <a:pt x="7696" y="14942"/>
                    <a:pt x="7702" y="14968"/>
                    <a:pt x="7713" y="14968"/>
                  </a:cubicBezTo>
                  <a:cubicBezTo>
                    <a:pt x="7724" y="14968"/>
                    <a:pt x="7741" y="14994"/>
                    <a:pt x="7758" y="15019"/>
                  </a:cubicBezTo>
                  <a:cubicBezTo>
                    <a:pt x="7769" y="15019"/>
                    <a:pt x="7780" y="15019"/>
                    <a:pt x="7785" y="15045"/>
                  </a:cubicBezTo>
                  <a:cubicBezTo>
                    <a:pt x="7802" y="15045"/>
                    <a:pt x="7819" y="15071"/>
                    <a:pt x="7835" y="15071"/>
                  </a:cubicBezTo>
                  <a:cubicBezTo>
                    <a:pt x="7846" y="15071"/>
                    <a:pt x="7852" y="15097"/>
                    <a:pt x="7858" y="15097"/>
                  </a:cubicBezTo>
                  <a:cubicBezTo>
                    <a:pt x="7880" y="15123"/>
                    <a:pt x="7902" y="15123"/>
                    <a:pt x="7919" y="15148"/>
                  </a:cubicBezTo>
                  <a:cubicBezTo>
                    <a:pt x="7924" y="15148"/>
                    <a:pt x="7930" y="15148"/>
                    <a:pt x="7935" y="15148"/>
                  </a:cubicBezTo>
                  <a:cubicBezTo>
                    <a:pt x="7958" y="15174"/>
                    <a:pt x="7985" y="15174"/>
                    <a:pt x="8008" y="15200"/>
                  </a:cubicBezTo>
                  <a:cubicBezTo>
                    <a:pt x="8013" y="15200"/>
                    <a:pt x="8019" y="15200"/>
                    <a:pt x="8024" y="15200"/>
                  </a:cubicBezTo>
                  <a:cubicBezTo>
                    <a:pt x="8047" y="15226"/>
                    <a:pt x="8069" y="15226"/>
                    <a:pt x="8085" y="15252"/>
                  </a:cubicBezTo>
                  <a:cubicBezTo>
                    <a:pt x="8097" y="15252"/>
                    <a:pt x="8102" y="15252"/>
                    <a:pt x="8108" y="15252"/>
                  </a:cubicBezTo>
                  <a:cubicBezTo>
                    <a:pt x="8130" y="15277"/>
                    <a:pt x="8147" y="15277"/>
                    <a:pt x="8169" y="15303"/>
                  </a:cubicBezTo>
                  <a:cubicBezTo>
                    <a:pt x="8174" y="15303"/>
                    <a:pt x="8180" y="15303"/>
                    <a:pt x="8191" y="15303"/>
                  </a:cubicBezTo>
                  <a:cubicBezTo>
                    <a:pt x="8213" y="15329"/>
                    <a:pt x="8241" y="15329"/>
                    <a:pt x="8269" y="15329"/>
                  </a:cubicBezTo>
                  <a:cubicBezTo>
                    <a:pt x="8302" y="15355"/>
                    <a:pt x="8330" y="15355"/>
                    <a:pt x="8358" y="15381"/>
                  </a:cubicBezTo>
                  <a:cubicBezTo>
                    <a:pt x="8363" y="15381"/>
                    <a:pt x="8374" y="15381"/>
                    <a:pt x="8380" y="15381"/>
                  </a:cubicBezTo>
                  <a:cubicBezTo>
                    <a:pt x="8419" y="15406"/>
                    <a:pt x="8463" y="15406"/>
                    <a:pt x="8508" y="15406"/>
                  </a:cubicBezTo>
                  <a:cubicBezTo>
                    <a:pt x="8513" y="15406"/>
                    <a:pt x="8519" y="15432"/>
                    <a:pt x="8519" y="15432"/>
                  </a:cubicBezTo>
                  <a:cubicBezTo>
                    <a:pt x="8547" y="15432"/>
                    <a:pt x="8569" y="15432"/>
                    <a:pt x="8591" y="15432"/>
                  </a:cubicBezTo>
                  <a:cubicBezTo>
                    <a:pt x="8597" y="15432"/>
                    <a:pt x="8597" y="15432"/>
                    <a:pt x="8597" y="15432"/>
                  </a:cubicBezTo>
                  <a:cubicBezTo>
                    <a:pt x="8624" y="15432"/>
                    <a:pt x="8652" y="15432"/>
                    <a:pt x="8674" y="15432"/>
                  </a:cubicBezTo>
                  <a:cubicBezTo>
                    <a:pt x="8680" y="15432"/>
                    <a:pt x="8691" y="15432"/>
                    <a:pt x="8697" y="15432"/>
                  </a:cubicBezTo>
                  <a:cubicBezTo>
                    <a:pt x="8713" y="15432"/>
                    <a:pt x="8730" y="15432"/>
                    <a:pt x="8752" y="15432"/>
                  </a:cubicBezTo>
                  <a:cubicBezTo>
                    <a:pt x="8758" y="15432"/>
                    <a:pt x="8769" y="15432"/>
                    <a:pt x="8774" y="15432"/>
                  </a:cubicBezTo>
                  <a:cubicBezTo>
                    <a:pt x="8791" y="15432"/>
                    <a:pt x="8813" y="15432"/>
                    <a:pt x="8830" y="15432"/>
                  </a:cubicBezTo>
                  <a:cubicBezTo>
                    <a:pt x="8836" y="15432"/>
                    <a:pt x="8841" y="15432"/>
                    <a:pt x="8847" y="15432"/>
                  </a:cubicBezTo>
                  <a:cubicBezTo>
                    <a:pt x="8875" y="15432"/>
                    <a:pt x="8902" y="15432"/>
                    <a:pt x="8930" y="15432"/>
                  </a:cubicBezTo>
                  <a:cubicBezTo>
                    <a:pt x="8936" y="15406"/>
                    <a:pt x="8941" y="15406"/>
                    <a:pt x="8952" y="15406"/>
                  </a:cubicBezTo>
                  <a:cubicBezTo>
                    <a:pt x="8980" y="15406"/>
                    <a:pt x="9008" y="15406"/>
                    <a:pt x="9036" y="15381"/>
                  </a:cubicBezTo>
                  <a:cubicBezTo>
                    <a:pt x="9052" y="15381"/>
                    <a:pt x="9069" y="15381"/>
                    <a:pt x="9091" y="15355"/>
                  </a:cubicBezTo>
                  <a:cubicBezTo>
                    <a:pt x="9091" y="15355"/>
                    <a:pt x="9091" y="15355"/>
                    <a:pt x="21083" y="9497"/>
                  </a:cubicBezTo>
                  <a:cubicBezTo>
                    <a:pt x="21105" y="9497"/>
                    <a:pt x="21128" y="9497"/>
                    <a:pt x="21150" y="9471"/>
                  </a:cubicBezTo>
                  <a:cubicBezTo>
                    <a:pt x="21167" y="9471"/>
                    <a:pt x="21183" y="9445"/>
                    <a:pt x="21200" y="9445"/>
                  </a:cubicBezTo>
                  <a:cubicBezTo>
                    <a:pt x="21205" y="9445"/>
                    <a:pt x="21205" y="9445"/>
                    <a:pt x="21211" y="9419"/>
                  </a:cubicBezTo>
                  <a:cubicBezTo>
                    <a:pt x="21222" y="9419"/>
                    <a:pt x="21239" y="9419"/>
                    <a:pt x="21250" y="9394"/>
                  </a:cubicBezTo>
                  <a:cubicBezTo>
                    <a:pt x="21255" y="9394"/>
                    <a:pt x="21255" y="9394"/>
                    <a:pt x="21261" y="9394"/>
                  </a:cubicBezTo>
                  <a:cubicBezTo>
                    <a:pt x="21272" y="9368"/>
                    <a:pt x="21283" y="9368"/>
                    <a:pt x="21294" y="9368"/>
                  </a:cubicBezTo>
                  <a:cubicBezTo>
                    <a:pt x="21300" y="9342"/>
                    <a:pt x="21300" y="9342"/>
                    <a:pt x="21305" y="9342"/>
                  </a:cubicBezTo>
                  <a:cubicBezTo>
                    <a:pt x="21317" y="9342"/>
                    <a:pt x="21333" y="9316"/>
                    <a:pt x="21344" y="9316"/>
                  </a:cubicBezTo>
                  <a:cubicBezTo>
                    <a:pt x="21350" y="9290"/>
                    <a:pt x="21350" y="9290"/>
                    <a:pt x="21355" y="9290"/>
                  </a:cubicBezTo>
                  <a:cubicBezTo>
                    <a:pt x="21367" y="9265"/>
                    <a:pt x="21378" y="9265"/>
                    <a:pt x="21389" y="9239"/>
                  </a:cubicBezTo>
                  <a:cubicBezTo>
                    <a:pt x="21406" y="9213"/>
                    <a:pt x="21417" y="9213"/>
                    <a:pt x="21422" y="9187"/>
                  </a:cubicBezTo>
                  <a:cubicBezTo>
                    <a:pt x="21428" y="9187"/>
                    <a:pt x="21428" y="9187"/>
                    <a:pt x="21428" y="9187"/>
                  </a:cubicBezTo>
                  <a:cubicBezTo>
                    <a:pt x="21439" y="9161"/>
                    <a:pt x="21450" y="9161"/>
                    <a:pt x="21456" y="9135"/>
                  </a:cubicBezTo>
                  <a:cubicBezTo>
                    <a:pt x="21467" y="9110"/>
                    <a:pt x="21472" y="9110"/>
                    <a:pt x="21478" y="9084"/>
                  </a:cubicBezTo>
                  <a:cubicBezTo>
                    <a:pt x="21483" y="9084"/>
                    <a:pt x="21489" y="9058"/>
                    <a:pt x="21489" y="9058"/>
                  </a:cubicBezTo>
                  <a:cubicBezTo>
                    <a:pt x="21500" y="9032"/>
                    <a:pt x="21511" y="9006"/>
                    <a:pt x="21517" y="8981"/>
                  </a:cubicBezTo>
                  <a:cubicBezTo>
                    <a:pt x="21517" y="8981"/>
                    <a:pt x="21517" y="8981"/>
                    <a:pt x="21522" y="8981"/>
                  </a:cubicBezTo>
                  <a:cubicBezTo>
                    <a:pt x="21528" y="8955"/>
                    <a:pt x="21539" y="8929"/>
                    <a:pt x="21544" y="8903"/>
                  </a:cubicBezTo>
                  <a:cubicBezTo>
                    <a:pt x="21550" y="8877"/>
                    <a:pt x="21556" y="8877"/>
                    <a:pt x="21561" y="8852"/>
                  </a:cubicBezTo>
                  <a:cubicBezTo>
                    <a:pt x="21561" y="8852"/>
                    <a:pt x="21561" y="8826"/>
                    <a:pt x="21561" y="8826"/>
                  </a:cubicBezTo>
                  <a:cubicBezTo>
                    <a:pt x="21567" y="8800"/>
                    <a:pt x="21572" y="8800"/>
                    <a:pt x="21578" y="8774"/>
                  </a:cubicBezTo>
                  <a:cubicBezTo>
                    <a:pt x="21578" y="8774"/>
                    <a:pt x="21578" y="8748"/>
                    <a:pt x="21578" y="8748"/>
                  </a:cubicBezTo>
                  <a:cubicBezTo>
                    <a:pt x="21583" y="8723"/>
                    <a:pt x="21583" y="8723"/>
                    <a:pt x="21589" y="8697"/>
                  </a:cubicBezTo>
                  <a:cubicBezTo>
                    <a:pt x="21589" y="8697"/>
                    <a:pt x="21589" y="8671"/>
                    <a:pt x="21589" y="8671"/>
                  </a:cubicBezTo>
                  <a:cubicBezTo>
                    <a:pt x="21594" y="8645"/>
                    <a:pt x="21594" y="8619"/>
                    <a:pt x="21594" y="8594"/>
                  </a:cubicBezTo>
                  <a:cubicBezTo>
                    <a:pt x="21600" y="8568"/>
                    <a:pt x="21600" y="8542"/>
                    <a:pt x="21600" y="8516"/>
                  </a:cubicBezTo>
                  <a:cubicBezTo>
                    <a:pt x="21550" y="10555"/>
                    <a:pt x="21506" y="12619"/>
                    <a:pt x="21456" y="14658"/>
                  </a:cubicBezTo>
                  <a:cubicBezTo>
                    <a:pt x="21456" y="14684"/>
                    <a:pt x="21456" y="14710"/>
                    <a:pt x="21450" y="14735"/>
                  </a:cubicBezTo>
                  <a:cubicBezTo>
                    <a:pt x="21450" y="14761"/>
                    <a:pt x="21450" y="14761"/>
                    <a:pt x="21450" y="14761"/>
                  </a:cubicBezTo>
                  <a:cubicBezTo>
                    <a:pt x="21450" y="14787"/>
                    <a:pt x="21444" y="14813"/>
                    <a:pt x="21444" y="14839"/>
                  </a:cubicBezTo>
                  <a:cubicBezTo>
                    <a:pt x="21439" y="14865"/>
                    <a:pt x="21439" y="14865"/>
                    <a:pt x="21439" y="14865"/>
                  </a:cubicBezTo>
                  <a:cubicBezTo>
                    <a:pt x="21439" y="14890"/>
                    <a:pt x="21433" y="14890"/>
                    <a:pt x="21433" y="14916"/>
                  </a:cubicBezTo>
                  <a:cubicBezTo>
                    <a:pt x="21428" y="14942"/>
                    <a:pt x="21428" y="14942"/>
                    <a:pt x="21422" y="14968"/>
                  </a:cubicBezTo>
                  <a:cubicBezTo>
                    <a:pt x="21422" y="14968"/>
                    <a:pt x="21422" y="14994"/>
                    <a:pt x="21417" y="14994"/>
                  </a:cubicBezTo>
                  <a:cubicBezTo>
                    <a:pt x="21411" y="15019"/>
                    <a:pt x="21406" y="15045"/>
                    <a:pt x="21400" y="15071"/>
                  </a:cubicBezTo>
                  <a:cubicBezTo>
                    <a:pt x="21394" y="15097"/>
                    <a:pt x="21383" y="15123"/>
                    <a:pt x="21372" y="15148"/>
                  </a:cubicBezTo>
                  <a:cubicBezTo>
                    <a:pt x="21367" y="15174"/>
                    <a:pt x="21355" y="15200"/>
                    <a:pt x="21344" y="15226"/>
                  </a:cubicBezTo>
                  <a:cubicBezTo>
                    <a:pt x="21344" y="15226"/>
                    <a:pt x="21339" y="15226"/>
                    <a:pt x="21333" y="15252"/>
                  </a:cubicBezTo>
                  <a:cubicBezTo>
                    <a:pt x="21328" y="15252"/>
                    <a:pt x="21322" y="15277"/>
                    <a:pt x="21311" y="15277"/>
                  </a:cubicBezTo>
                  <a:cubicBezTo>
                    <a:pt x="21311" y="15277"/>
                    <a:pt x="21311" y="15303"/>
                    <a:pt x="21311" y="15303"/>
                  </a:cubicBezTo>
                  <a:cubicBezTo>
                    <a:pt x="21300" y="15303"/>
                    <a:pt x="21294" y="15329"/>
                    <a:pt x="21283" y="15329"/>
                  </a:cubicBezTo>
                  <a:cubicBezTo>
                    <a:pt x="21283" y="15329"/>
                    <a:pt x="21283" y="15355"/>
                    <a:pt x="21278" y="15355"/>
                  </a:cubicBezTo>
                  <a:cubicBezTo>
                    <a:pt x="21278" y="15355"/>
                    <a:pt x="21272" y="15355"/>
                    <a:pt x="21267" y="15355"/>
                  </a:cubicBezTo>
                  <a:cubicBezTo>
                    <a:pt x="21261" y="15381"/>
                    <a:pt x="21255" y="15381"/>
                    <a:pt x="21244" y="15406"/>
                  </a:cubicBezTo>
                  <a:cubicBezTo>
                    <a:pt x="21239" y="15406"/>
                    <a:pt x="21228" y="15432"/>
                    <a:pt x="21222" y="15432"/>
                  </a:cubicBezTo>
                  <a:cubicBezTo>
                    <a:pt x="21217" y="15432"/>
                    <a:pt x="21211" y="15432"/>
                    <a:pt x="21211" y="15458"/>
                  </a:cubicBezTo>
                  <a:cubicBezTo>
                    <a:pt x="21205" y="15458"/>
                    <a:pt x="21205" y="15458"/>
                    <a:pt x="21200" y="15458"/>
                  </a:cubicBezTo>
                  <a:cubicBezTo>
                    <a:pt x="21189" y="15484"/>
                    <a:pt x="21178" y="15484"/>
                    <a:pt x="21161" y="15510"/>
                  </a:cubicBezTo>
                  <a:cubicBezTo>
                    <a:pt x="21155" y="15510"/>
                    <a:pt x="21155" y="15510"/>
                    <a:pt x="21150" y="15510"/>
                  </a:cubicBezTo>
                  <a:cubicBezTo>
                    <a:pt x="21139" y="15535"/>
                    <a:pt x="21128" y="15535"/>
                    <a:pt x="21117" y="15535"/>
                  </a:cubicBezTo>
                  <a:cubicBezTo>
                    <a:pt x="21111" y="15561"/>
                    <a:pt x="21105" y="15561"/>
                    <a:pt x="21105" y="15561"/>
                  </a:cubicBezTo>
                  <a:cubicBezTo>
                    <a:pt x="21100" y="15561"/>
                    <a:pt x="21100" y="15561"/>
                    <a:pt x="21094" y="15561"/>
                  </a:cubicBezTo>
                  <a:cubicBezTo>
                    <a:pt x="21089" y="15561"/>
                    <a:pt x="21078" y="15587"/>
                    <a:pt x="21067" y="15587"/>
                  </a:cubicBezTo>
                  <a:cubicBezTo>
                    <a:pt x="21061" y="15587"/>
                    <a:pt x="21061" y="15587"/>
                    <a:pt x="21055" y="15587"/>
                  </a:cubicBezTo>
                  <a:cubicBezTo>
                    <a:pt x="21039" y="15613"/>
                    <a:pt x="21022" y="15613"/>
                    <a:pt x="21005" y="15639"/>
                  </a:cubicBezTo>
                  <a:cubicBezTo>
                    <a:pt x="20983" y="15639"/>
                    <a:pt x="20961" y="15665"/>
                    <a:pt x="20939" y="15665"/>
                  </a:cubicBezTo>
                  <a:cubicBezTo>
                    <a:pt x="20939" y="15665"/>
                    <a:pt x="20939" y="15665"/>
                    <a:pt x="8947" y="21523"/>
                  </a:cubicBezTo>
                  <a:cubicBezTo>
                    <a:pt x="8902" y="21548"/>
                    <a:pt x="8852" y="21548"/>
                    <a:pt x="8808" y="21574"/>
                  </a:cubicBezTo>
                  <a:cubicBezTo>
                    <a:pt x="8797" y="21574"/>
                    <a:pt x="8791" y="21574"/>
                    <a:pt x="8786" y="21574"/>
                  </a:cubicBezTo>
                  <a:cubicBezTo>
                    <a:pt x="8758" y="21574"/>
                    <a:pt x="8730" y="21600"/>
                    <a:pt x="8702" y="21600"/>
                  </a:cubicBezTo>
                  <a:cubicBezTo>
                    <a:pt x="8702" y="21600"/>
                    <a:pt x="8702" y="21600"/>
                    <a:pt x="8697" y="21600"/>
                  </a:cubicBezTo>
                  <a:cubicBezTo>
                    <a:pt x="8697" y="21600"/>
                    <a:pt x="8691" y="21600"/>
                    <a:pt x="8686" y="21600"/>
                  </a:cubicBezTo>
                  <a:cubicBezTo>
                    <a:pt x="8669" y="21600"/>
                    <a:pt x="8647" y="21600"/>
                    <a:pt x="8630" y="21600"/>
                  </a:cubicBezTo>
                  <a:cubicBezTo>
                    <a:pt x="8624" y="21600"/>
                    <a:pt x="8613" y="21600"/>
                    <a:pt x="8608" y="21600"/>
                  </a:cubicBezTo>
                  <a:cubicBezTo>
                    <a:pt x="8586" y="21600"/>
                    <a:pt x="8569" y="21600"/>
                    <a:pt x="8552" y="21600"/>
                  </a:cubicBezTo>
                  <a:cubicBezTo>
                    <a:pt x="8547" y="21600"/>
                    <a:pt x="8536" y="21600"/>
                    <a:pt x="8530" y="21600"/>
                  </a:cubicBezTo>
                  <a:cubicBezTo>
                    <a:pt x="8502" y="21600"/>
                    <a:pt x="8480" y="21600"/>
                    <a:pt x="8452" y="21600"/>
                  </a:cubicBezTo>
                  <a:cubicBezTo>
                    <a:pt x="8452" y="21600"/>
                    <a:pt x="8452" y="21600"/>
                    <a:pt x="8447" y="21600"/>
                  </a:cubicBezTo>
                  <a:cubicBezTo>
                    <a:pt x="8424" y="21574"/>
                    <a:pt x="8402" y="21574"/>
                    <a:pt x="8380" y="21574"/>
                  </a:cubicBezTo>
                  <a:cubicBezTo>
                    <a:pt x="8374" y="21574"/>
                    <a:pt x="8369" y="21574"/>
                    <a:pt x="8369" y="21574"/>
                  </a:cubicBezTo>
                  <a:cubicBezTo>
                    <a:pt x="8363" y="21574"/>
                    <a:pt x="8363" y="21574"/>
                    <a:pt x="8363" y="21574"/>
                  </a:cubicBezTo>
                  <a:cubicBezTo>
                    <a:pt x="8319" y="21574"/>
                    <a:pt x="8274" y="21548"/>
                    <a:pt x="8235" y="21548"/>
                  </a:cubicBezTo>
                  <a:cubicBezTo>
                    <a:pt x="8230" y="21548"/>
                    <a:pt x="8230" y="21548"/>
                    <a:pt x="8224" y="21548"/>
                  </a:cubicBezTo>
                  <a:cubicBezTo>
                    <a:pt x="8224" y="21523"/>
                    <a:pt x="8219" y="21523"/>
                    <a:pt x="8213" y="21523"/>
                  </a:cubicBezTo>
                  <a:cubicBezTo>
                    <a:pt x="8158" y="21523"/>
                    <a:pt x="8102" y="21497"/>
                    <a:pt x="8047" y="21471"/>
                  </a:cubicBezTo>
                  <a:cubicBezTo>
                    <a:pt x="8041" y="21445"/>
                    <a:pt x="8041" y="21445"/>
                    <a:pt x="8035" y="21445"/>
                  </a:cubicBezTo>
                  <a:cubicBezTo>
                    <a:pt x="8030" y="21445"/>
                    <a:pt x="8024" y="21445"/>
                    <a:pt x="8019" y="21445"/>
                  </a:cubicBezTo>
                  <a:cubicBezTo>
                    <a:pt x="8002" y="21445"/>
                    <a:pt x="7985" y="21419"/>
                    <a:pt x="7963" y="21419"/>
                  </a:cubicBezTo>
                  <a:cubicBezTo>
                    <a:pt x="7963" y="21419"/>
                    <a:pt x="7958" y="21419"/>
                    <a:pt x="7952" y="21419"/>
                  </a:cubicBezTo>
                  <a:cubicBezTo>
                    <a:pt x="7946" y="21419"/>
                    <a:pt x="7946" y="21394"/>
                    <a:pt x="7941" y="21394"/>
                  </a:cubicBezTo>
                  <a:cubicBezTo>
                    <a:pt x="7924" y="21394"/>
                    <a:pt x="7902" y="21368"/>
                    <a:pt x="7885" y="21368"/>
                  </a:cubicBezTo>
                  <a:cubicBezTo>
                    <a:pt x="7880" y="21368"/>
                    <a:pt x="7874" y="21368"/>
                    <a:pt x="7869" y="21368"/>
                  </a:cubicBezTo>
                  <a:cubicBezTo>
                    <a:pt x="7869" y="21368"/>
                    <a:pt x="7869" y="21368"/>
                    <a:pt x="7863" y="21368"/>
                  </a:cubicBezTo>
                  <a:cubicBezTo>
                    <a:pt x="7841" y="21342"/>
                    <a:pt x="7813" y="21316"/>
                    <a:pt x="7791" y="21316"/>
                  </a:cubicBezTo>
                  <a:cubicBezTo>
                    <a:pt x="7791" y="21316"/>
                    <a:pt x="7785" y="21316"/>
                    <a:pt x="7785" y="21316"/>
                  </a:cubicBezTo>
                  <a:cubicBezTo>
                    <a:pt x="7785" y="21290"/>
                    <a:pt x="7780" y="21290"/>
                    <a:pt x="7774" y="21290"/>
                  </a:cubicBezTo>
                  <a:cubicBezTo>
                    <a:pt x="7758" y="21290"/>
                    <a:pt x="7735" y="21265"/>
                    <a:pt x="7713" y="21239"/>
                  </a:cubicBezTo>
                  <a:cubicBezTo>
                    <a:pt x="7713" y="21239"/>
                    <a:pt x="7708" y="21239"/>
                    <a:pt x="7708" y="21239"/>
                  </a:cubicBezTo>
                  <a:cubicBezTo>
                    <a:pt x="7702" y="21239"/>
                    <a:pt x="7696" y="21239"/>
                    <a:pt x="7691" y="21239"/>
                  </a:cubicBezTo>
                  <a:cubicBezTo>
                    <a:pt x="7674" y="21213"/>
                    <a:pt x="7658" y="21213"/>
                    <a:pt x="7641" y="21187"/>
                  </a:cubicBezTo>
                  <a:cubicBezTo>
                    <a:pt x="7635" y="21187"/>
                    <a:pt x="7630" y="21187"/>
                    <a:pt x="7630" y="21187"/>
                  </a:cubicBezTo>
                  <a:cubicBezTo>
                    <a:pt x="7624" y="21161"/>
                    <a:pt x="7619" y="21161"/>
                    <a:pt x="7613" y="21161"/>
                  </a:cubicBezTo>
                  <a:cubicBezTo>
                    <a:pt x="7596" y="21161"/>
                    <a:pt x="7585" y="21135"/>
                    <a:pt x="7569" y="21110"/>
                  </a:cubicBezTo>
                  <a:cubicBezTo>
                    <a:pt x="7563" y="21110"/>
                    <a:pt x="7557" y="21110"/>
                    <a:pt x="7552" y="21110"/>
                  </a:cubicBezTo>
                  <a:cubicBezTo>
                    <a:pt x="7546" y="21110"/>
                    <a:pt x="7546" y="21110"/>
                    <a:pt x="7546" y="21110"/>
                  </a:cubicBezTo>
                  <a:cubicBezTo>
                    <a:pt x="7519" y="21084"/>
                    <a:pt x="7496" y="21058"/>
                    <a:pt x="7474" y="21032"/>
                  </a:cubicBezTo>
                  <a:cubicBezTo>
                    <a:pt x="7469" y="21032"/>
                    <a:pt x="7469" y="21032"/>
                    <a:pt x="7463" y="21032"/>
                  </a:cubicBezTo>
                  <a:cubicBezTo>
                    <a:pt x="7446" y="21006"/>
                    <a:pt x="7424" y="20981"/>
                    <a:pt x="7407" y="20955"/>
                  </a:cubicBezTo>
                  <a:cubicBezTo>
                    <a:pt x="7402" y="20955"/>
                    <a:pt x="7402" y="20955"/>
                    <a:pt x="7396" y="20955"/>
                  </a:cubicBezTo>
                  <a:cubicBezTo>
                    <a:pt x="7391" y="20929"/>
                    <a:pt x="7385" y="20929"/>
                    <a:pt x="7385" y="20929"/>
                  </a:cubicBezTo>
                  <a:cubicBezTo>
                    <a:pt x="7369" y="20903"/>
                    <a:pt x="7352" y="20903"/>
                    <a:pt x="7335" y="20877"/>
                  </a:cubicBezTo>
                  <a:cubicBezTo>
                    <a:pt x="7330" y="20877"/>
                    <a:pt x="7324" y="20852"/>
                    <a:pt x="7324" y="20852"/>
                  </a:cubicBezTo>
                  <a:cubicBezTo>
                    <a:pt x="7319" y="20852"/>
                    <a:pt x="7319" y="20852"/>
                    <a:pt x="7313" y="20852"/>
                  </a:cubicBezTo>
                  <a:cubicBezTo>
                    <a:pt x="7291" y="20826"/>
                    <a:pt x="7269" y="20800"/>
                    <a:pt x="7252" y="20774"/>
                  </a:cubicBezTo>
                  <a:cubicBezTo>
                    <a:pt x="7246" y="20774"/>
                    <a:pt x="7246" y="20748"/>
                    <a:pt x="7246" y="20748"/>
                  </a:cubicBezTo>
                  <a:cubicBezTo>
                    <a:pt x="7246" y="20748"/>
                    <a:pt x="7241" y="20748"/>
                    <a:pt x="7241" y="20748"/>
                  </a:cubicBezTo>
                  <a:cubicBezTo>
                    <a:pt x="7219" y="20723"/>
                    <a:pt x="7196" y="20697"/>
                    <a:pt x="7174" y="20645"/>
                  </a:cubicBezTo>
                  <a:cubicBezTo>
                    <a:pt x="7169" y="20645"/>
                    <a:pt x="7169" y="20645"/>
                    <a:pt x="7163" y="20645"/>
                  </a:cubicBezTo>
                  <a:cubicBezTo>
                    <a:pt x="7157" y="20645"/>
                    <a:pt x="7152" y="20619"/>
                    <a:pt x="7146" y="20619"/>
                  </a:cubicBezTo>
                  <a:cubicBezTo>
                    <a:pt x="7141" y="20619"/>
                    <a:pt x="7135" y="20594"/>
                    <a:pt x="7130" y="20594"/>
                  </a:cubicBezTo>
                  <a:cubicBezTo>
                    <a:pt x="7118" y="20568"/>
                    <a:pt x="7107" y="20542"/>
                    <a:pt x="7096" y="20542"/>
                  </a:cubicBezTo>
                  <a:cubicBezTo>
                    <a:pt x="7091" y="20516"/>
                    <a:pt x="7085" y="20516"/>
                    <a:pt x="7080" y="20516"/>
                  </a:cubicBezTo>
                  <a:cubicBezTo>
                    <a:pt x="7068" y="20490"/>
                    <a:pt x="7057" y="20465"/>
                    <a:pt x="7052" y="20465"/>
                  </a:cubicBezTo>
                  <a:cubicBezTo>
                    <a:pt x="7046" y="20439"/>
                    <a:pt x="7041" y="20439"/>
                    <a:pt x="7035" y="20439"/>
                  </a:cubicBezTo>
                  <a:cubicBezTo>
                    <a:pt x="7018" y="20413"/>
                    <a:pt x="7002" y="20387"/>
                    <a:pt x="6991" y="20335"/>
                  </a:cubicBezTo>
                  <a:cubicBezTo>
                    <a:pt x="6991" y="20335"/>
                    <a:pt x="6991" y="20335"/>
                    <a:pt x="311" y="7381"/>
                  </a:cubicBezTo>
                  <a:cubicBezTo>
                    <a:pt x="306" y="7381"/>
                    <a:pt x="306" y="7381"/>
                    <a:pt x="300" y="7355"/>
                  </a:cubicBezTo>
                  <a:cubicBezTo>
                    <a:pt x="295" y="7355"/>
                    <a:pt x="289" y="7329"/>
                    <a:pt x="283" y="7329"/>
                  </a:cubicBezTo>
                  <a:cubicBezTo>
                    <a:pt x="278" y="7329"/>
                    <a:pt x="272" y="7303"/>
                    <a:pt x="267" y="7303"/>
                  </a:cubicBezTo>
                  <a:cubicBezTo>
                    <a:pt x="261" y="7277"/>
                    <a:pt x="256" y="7277"/>
                    <a:pt x="250" y="7252"/>
                  </a:cubicBezTo>
                  <a:cubicBezTo>
                    <a:pt x="245" y="7252"/>
                    <a:pt x="239" y="7226"/>
                    <a:pt x="233" y="7226"/>
                  </a:cubicBezTo>
                  <a:cubicBezTo>
                    <a:pt x="222" y="7200"/>
                    <a:pt x="217" y="7200"/>
                    <a:pt x="211" y="7174"/>
                  </a:cubicBezTo>
                  <a:cubicBezTo>
                    <a:pt x="206" y="7148"/>
                    <a:pt x="200" y="7148"/>
                    <a:pt x="200" y="7148"/>
                  </a:cubicBezTo>
                  <a:cubicBezTo>
                    <a:pt x="194" y="7123"/>
                    <a:pt x="189" y="7097"/>
                    <a:pt x="183" y="7097"/>
                  </a:cubicBezTo>
                  <a:cubicBezTo>
                    <a:pt x="178" y="7071"/>
                    <a:pt x="172" y="7071"/>
                    <a:pt x="167" y="7045"/>
                  </a:cubicBezTo>
                  <a:cubicBezTo>
                    <a:pt x="161" y="7045"/>
                    <a:pt x="156" y="7019"/>
                    <a:pt x="150" y="7019"/>
                  </a:cubicBezTo>
                  <a:cubicBezTo>
                    <a:pt x="150" y="6994"/>
                    <a:pt x="144" y="6994"/>
                    <a:pt x="139" y="6968"/>
                  </a:cubicBezTo>
                  <a:cubicBezTo>
                    <a:pt x="133" y="6968"/>
                    <a:pt x="128" y="6942"/>
                    <a:pt x="122" y="6942"/>
                  </a:cubicBezTo>
                  <a:cubicBezTo>
                    <a:pt x="122" y="6916"/>
                    <a:pt x="117" y="6916"/>
                    <a:pt x="111" y="6890"/>
                  </a:cubicBezTo>
                  <a:cubicBezTo>
                    <a:pt x="111" y="6890"/>
                    <a:pt x="106" y="6865"/>
                    <a:pt x="100" y="6865"/>
                  </a:cubicBezTo>
                  <a:cubicBezTo>
                    <a:pt x="100" y="6839"/>
                    <a:pt x="94" y="6839"/>
                    <a:pt x="89" y="6813"/>
                  </a:cubicBezTo>
                  <a:cubicBezTo>
                    <a:pt x="89" y="6813"/>
                    <a:pt x="83" y="6787"/>
                    <a:pt x="78" y="6787"/>
                  </a:cubicBezTo>
                  <a:cubicBezTo>
                    <a:pt x="78" y="6761"/>
                    <a:pt x="72" y="6761"/>
                    <a:pt x="72" y="6735"/>
                  </a:cubicBezTo>
                  <a:cubicBezTo>
                    <a:pt x="67" y="6735"/>
                    <a:pt x="61" y="6710"/>
                    <a:pt x="61" y="6710"/>
                  </a:cubicBezTo>
                  <a:cubicBezTo>
                    <a:pt x="56" y="6684"/>
                    <a:pt x="56" y="6684"/>
                    <a:pt x="50" y="6658"/>
                  </a:cubicBezTo>
                  <a:cubicBezTo>
                    <a:pt x="50" y="6658"/>
                    <a:pt x="44" y="6632"/>
                    <a:pt x="44" y="6632"/>
                  </a:cubicBezTo>
                  <a:cubicBezTo>
                    <a:pt x="44" y="6606"/>
                    <a:pt x="39" y="6606"/>
                    <a:pt x="39" y="6581"/>
                  </a:cubicBezTo>
                  <a:cubicBezTo>
                    <a:pt x="33" y="6581"/>
                    <a:pt x="33" y="6555"/>
                    <a:pt x="28" y="6555"/>
                  </a:cubicBezTo>
                  <a:cubicBezTo>
                    <a:pt x="28" y="6529"/>
                    <a:pt x="28" y="6529"/>
                    <a:pt x="28" y="6503"/>
                  </a:cubicBezTo>
                  <a:cubicBezTo>
                    <a:pt x="22" y="6503"/>
                    <a:pt x="22" y="6477"/>
                    <a:pt x="17" y="6477"/>
                  </a:cubicBezTo>
                  <a:cubicBezTo>
                    <a:pt x="17" y="6452"/>
                    <a:pt x="17" y="6452"/>
                    <a:pt x="17" y="6452"/>
                  </a:cubicBezTo>
                  <a:cubicBezTo>
                    <a:pt x="11" y="6426"/>
                    <a:pt x="11" y="6400"/>
                    <a:pt x="11" y="6400"/>
                  </a:cubicBezTo>
                  <a:cubicBezTo>
                    <a:pt x="11" y="6400"/>
                    <a:pt x="11" y="6374"/>
                    <a:pt x="6" y="6374"/>
                  </a:cubicBezTo>
                  <a:cubicBezTo>
                    <a:pt x="6" y="6348"/>
                    <a:pt x="6" y="6348"/>
                    <a:pt x="6" y="6323"/>
                  </a:cubicBezTo>
                  <a:cubicBezTo>
                    <a:pt x="6" y="6323"/>
                    <a:pt x="6" y="6297"/>
                    <a:pt x="6" y="6297"/>
                  </a:cubicBezTo>
                  <a:cubicBezTo>
                    <a:pt x="0" y="6271"/>
                    <a:pt x="0" y="6271"/>
                    <a:pt x="0" y="6245"/>
                  </a:cubicBezTo>
                  <a:cubicBezTo>
                    <a:pt x="0" y="6245"/>
                    <a:pt x="0" y="6219"/>
                    <a:pt x="0" y="6219"/>
                  </a:cubicBezTo>
                  <a:cubicBezTo>
                    <a:pt x="0" y="6194"/>
                    <a:pt x="0" y="6168"/>
                    <a:pt x="0" y="6142"/>
                  </a:cubicBezTo>
                  <a:cubicBezTo>
                    <a:pt x="50" y="4103"/>
                    <a:pt x="100" y="2039"/>
                    <a:pt x="144" y="0"/>
                  </a:cubicBezTo>
                  <a:close/>
                </a:path>
              </a:pathLst>
            </a:custGeom>
            <a:gradFill flip="none" rotWithShape="1">
              <a:gsLst>
                <a:gs pos="0">
                  <a:srgbClr val="000000">
                    <a:alpha val="60000"/>
                  </a:srgbClr>
                </a:gs>
                <a:gs pos="28000">
                  <a:srgbClr val="000000">
                    <a:alpha val="20000"/>
                  </a:srgbClr>
                </a:gs>
                <a:gs pos="57000">
                  <a:srgbClr val="FFFFFF">
                    <a:alpha val="33000"/>
                  </a:srgbClr>
                </a:gs>
                <a:gs pos="100000">
                  <a:srgbClr val="FFFFFF">
                    <a:alpha val="50000"/>
                  </a:srgbClr>
                </a:gs>
              </a:gsLst>
              <a:lin ang="299999" scaled="0"/>
            </a:gradFill>
            <a:ln w="12700" cap="flat">
              <a:noFill/>
              <a:miter lim="400000"/>
            </a:ln>
            <a:effectLst/>
          </p:spPr>
          <p:txBody>
            <a:bodyPr wrap="square" lIns="45719" tIns="45719" rIns="45719" bIns="45719" numCol="1" anchor="t">
              <a:noAutofit/>
            </a:bodyPr>
            <a:lstStyle/>
            <a:p>
              <a:pPr>
                <a:defRPr sz="4800"/>
              </a:pPr>
              <a:endParaRPr/>
            </a:p>
          </p:txBody>
        </p:sp>
      </p:grpSp>
      <p:grpSp>
        <p:nvGrpSpPr>
          <p:cNvPr id="293" name="Group 45"/>
          <p:cNvGrpSpPr/>
          <p:nvPr/>
        </p:nvGrpSpPr>
        <p:grpSpPr>
          <a:xfrm>
            <a:off x="6400799" y="5723625"/>
            <a:ext cx="4813822" cy="1674484"/>
            <a:chOff x="0" y="0"/>
            <a:chExt cx="4813820" cy="1674482"/>
          </a:xfrm>
        </p:grpSpPr>
        <p:sp>
          <p:nvSpPr>
            <p:cNvPr id="291" name="Freeform 12"/>
            <p:cNvSpPr/>
            <p:nvPr/>
          </p:nvSpPr>
          <p:spPr>
            <a:xfrm>
              <a:off x="0" y="0"/>
              <a:ext cx="4813821" cy="1674483"/>
            </a:xfrm>
            <a:custGeom>
              <a:avLst/>
              <a:gdLst/>
              <a:ahLst/>
              <a:cxnLst>
                <a:cxn ang="0">
                  <a:pos x="wd2" y="hd2"/>
                </a:cxn>
                <a:cxn ang="5400000">
                  <a:pos x="wd2" y="hd2"/>
                </a:cxn>
                <a:cxn ang="10800000">
                  <a:pos x="wd2" y="hd2"/>
                </a:cxn>
                <a:cxn ang="16200000">
                  <a:pos x="wd2" y="hd2"/>
                </a:cxn>
              </a:cxnLst>
              <a:rect l="0" t="0" r="r" b="b"/>
              <a:pathLst>
                <a:path w="21590" h="21445" extrusionOk="0">
                  <a:moveTo>
                    <a:pt x="21278" y="10684"/>
                  </a:moveTo>
                  <a:cubicBezTo>
                    <a:pt x="14607" y="950"/>
                    <a:pt x="14607" y="950"/>
                    <a:pt x="14607" y="950"/>
                  </a:cubicBezTo>
                  <a:cubicBezTo>
                    <a:pt x="14124" y="233"/>
                    <a:pt x="13247" y="-155"/>
                    <a:pt x="12652" y="58"/>
                  </a:cubicBezTo>
                  <a:cubicBezTo>
                    <a:pt x="661" y="4460"/>
                    <a:pt x="661" y="4460"/>
                    <a:pt x="661" y="4460"/>
                  </a:cubicBezTo>
                  <a:cubicBezTo>
                    <a:pt x="328" y="4595"/>
                    <a:pt x="156" y="4867"/>
                    <a:pt x="144" y="5235"/>
                  </a:cubicBezTo>
                  <a:cubicBezTo>
                    <a:pt x="144" y="5216"/>
                    <a:pt x="144" y="5216"/>
                    <a:pt x="144" y="5216"/>
                  </a:cubicBezTo>
                  <a:cubicBezTo>
                    <a:pt x="100" y="6748"/>
                    <a:pt x="50" y="8299"/>
                    <a:pt x="0" y="9831"/>
                  </a:cubicBezTo>
                  <a:cubicBezTo>
                    <a:pt x="0" y="9850"/>
                    <a:pt x="0" y="9869"/>
                    <a:pt x="0" y="9889"/>
                  </a:cubicBezTo>
                  <a:cubicBezTo>
                    <a:pt x="0" y="9889"/>
                    <a:pt x="0" y="9908"/>
                    <a:pt x="0" y="9908"/>
                  </a:cubicBezTo>
                  <a:cubicBezTo>
                    <a:pt x="0" y="9928"/>
                    <a:pt x="0" y="9928"/>
                    <a:pt x="6" y="9947"/>
                  </a:cubicBezTo>
                  <a:cubicBezTo>
                    <a:pt x="6" y="9947"/>
                    <a:pt x="6" y="9966"/>
                    <a:pt x="6" y="9966"/>
                  </a:cubicBezTo>
                  <a:cubicBezTo>
                    <a:pt x="6" y="9986"/>
                    <a:pt x="6" y="9986"/>
                    <a:pt x="6" y="10005"/>
                  </a:cubicBezTo>
                  <a:cubicBezTo>
                    <a:pt x="11" y="10005"/>
                    <a:pt x="11" y="10025"/>
                    <a:pt x="11" y="10025"/>
                  </a:cubicBezTo>
                  <a:cubicBezTo>
                    <a:pt x="11" y="10025"/>
                    <a:pt x="11" y="10044"/>
                    <a:pt x="17" y="10063"/>
                  </a:cubicBezTo>
                  <a:cubicBezTo>
                    <a:pt x="17" y="10063"/>
                    <a:pt x="17" y="10063"/>
                    <a:pt x="17" y="10083"/>
                  </a:cubicBezTo>
                  <a:cubicBezTo>
                    <a:pt x="22" y="10083"/>
                    <a:pt x="22" y="10102"/>
                    <a:pt x="28" y="10102"/>
                  </a:cubicBezTo>
                  <a:cubicBezTo>
                    <a:pt x="28" y="10121"/>
                    <a:pt x="28" y="10121"/>
                    <a:pt x="28" y="10141"/>
                  </a:cubicBezTo>
                  <a:cubicBezTo>
                    <a:pt x="33" y="10141"/>
                    <a:pt x="33" y="10160"/>
                    <a:pt x="39" y="10160"/>
                  </a:cubicBezTo>
                  <a:cubicBezTo>
                    <a:pt x="39" y="10180"/>
                    <a:pt x="44" y="10180"/>
                    <a:pt x="44" y="10199"/>
                  </a:cubicBezTo>
                  <a:cubicBezTo>
                    <a:pt x="44" y="10199"/>
                    <a:pt x="50" y="10218"/>
                    <a:pt x="50" y="10218"/>
                  </a:cubicBezTo>
                  <a:cubicBezTo>
                    <a:pt x="56" y="10238"/>
                    <a:pt x="56" y="10238"/>
                    <a:pt x="61" y="10257"/>
                  </a:cubicBezTo>
                  <a:cubicBezTo>
                    <a:pt x="61" y="10257"/>
                    <a:pt x="67" y="10277"/>
                    <a:pt x="72" y="10277"/>
                  </a:cubicBezTo>
                  <a:cubicBezTo>
                    <a:pt x="72" y="10296"/>
                    <a:pt x="78" y="10296"/>
                    <a:pt x="78" y="10315"/>
                  </a:cubicBezTo>
                  <a:cubicBezTo>
                    <a:pt x="83" y="10315"/>
                    <a:pt x="89" y="10335"/>
                    <a:pt x="89" y="10335"/>
                  </a:cubicBezTo>
                  <a:cubicBezTo>
                    <a:pt x="94" y="10354"/>
                    <a:pt x="100" y="10354"/>
                    <a:pt x="100" y="10374"/>
                  </a:cubicBezTo>
                  <a:cubicBezTo>
                    <a:pt x="106" y="10374"/>
                    <a:pt x="111" y="10393"/>
                    <a:pt x="111" y="10393"/>
                  </a:cubicBezTo>
                  <a:cubicBezTo>
                    <a:pt x="117" y="10412"/>
                    <a:pt x="122" y="10412"/>
                    <a:pt x="122" y="10432"/>
                  </a:cubicBezTo>
                  <a:cubicBezTo>
                    <a:pt x="128" y="10432"/>
                    <a:pt x="133" y="10451"/>
                    <a:pt x="139" y="10451"/>
                  </a:cubicBezTo>
                  <a:cubicBezTo>
                    <a:pt x="144" y="10470"/>
                    <a:pt x="150" y="10470"/>
                    <a:pt x="150" y="10490"/>
                  </a:cubicBezTo>
                  <a:cubicBezTo>
                    <a:pt x="156" y="10490"/>
                    <a:pt x="161" y="10509"/>
                    <a:pt x="167" y="10509"/>
                  </a:cubicBezTo>
                  <a:cubicBezTo>
                    <a:pt x="172" y="10529"/>
                    <a:pt x="178" y="10529"/>
                    <a:pt x="183" y="10548"/>
                  </a:cubicBezTo>
                  <a:cubicBezTo>
                    <a:pt x="189" y="10548"/>
                    <a:pt x="194" y="10567"/>
                    <a:pt x="200" y="10587"/>
                  </a:cubicBezTo>
                  <a:cubicBezTo>
                    <a:pt x="200" y="10587"/>
                    <a:pt x="206" y="10587"/>
                    <a:pt x="211" y="10606"/>
                  </a:cubicBezTo>
                  <a:cubicBezTo>
                    <a:pt x="217" y="10626"/>
                    <a:pt x="222" y="10626"/>
                    <a:pt x="233" y="10645"/>
                  </a:cubicBezTo>
                  <a:cubicBezTo>
                    <a:pt x="239" y="10645"/>
                    <a:pt x="244" y="10664"/>
                    <a:pt x="250" y="10664"/>
                  </a:cubicBezTo>
                  <a:cubicBezTo>
                    <a:pt x="255" y="10684"/>
                    <a:pt x="261" y="10684"/>
                    <a:pt x="267" y="10703"/>
                  </a:cubicBezTo>
                  <a:cubicBezTo>
                    <a:pt x="272" y="10703"/>
                    <a:pt x="278" y="10723"/>
                    <a:pt x="283" y="10723"/>
                  </a:cubicBezTo>
                  <a:cubicBezTo>
                    <a:pt x="289" y="10723"/>
                    <a:pt x="294" y="10742"/>
                    <a:pt x="300" y="10742"/>
                  </a:cubicBezTo>
                  <a:cubicBezTo>
                    <a:pt x="305" y="10761"/>
                    <a:pt x="305" y="10761"/>
                    <a:pt x="311" y="10761"/>
                  </a:cubicBezTo>
                  <a:cubicBezTo>
                    <a:pt x="6987" y="20495"/>
                    <a:pt x="6987" y="20495"/>
                    <a:pt x="6987" y="20495"/>
                  </a:cubicBezTo>
                  <a:cubicBezTo>
                    <a:pt x="6998" y="20534"/>
                    <a:pt x="7015" y="20553"/>
                    <a:pt x="7032" y="20572"/>
                  </a:cubicBezTo>
                  <a:cubicBezTo>
                    <a:pt x="7037" y="20572"/>
                    <a:pt x="7043" y="20572"/>
                    <a:pt x="7048" y="20592"/>
                  </a:cubicBezTo>
                  <a:cubicBezTo>
                    <a:pt x="7054" y="20592"/>
                    <a:pt x="7065" y="20611"/>
                    <a:pt x="7076" y="20631"/>
                  </a:cubicBezTo>
                  <a:cubicBezTo>
                    <a:pt x="7076" y="20631"/>
                    <a:pt x="7076" y="20631"/>
                    <a:pt x="7076" y="20631"/>
                  </a:cubicBezTo>
                  <a:cubicBezTo>
                    <a:pt x="7082" y="20631"/>
                    <a:pt x="7087" y="20631"/>
                    <a:pt x="7093" y="20650"/>
                  </a:cubicBezTo>
                  <a:cubicBezTo>
                    <a:pt x="7104" y="20650"/>
                    <a:pt x="7115" y="20669"/>
                    <a:pt x="7126" y="20689"/>
                  </a:cubicBezTo>
                  <a:cubicBezTo>
                    <a:pt x="7131" y="20689"/>
                    <a:pt x="7137" y="20708"/>
                    <a:pt x="7143" y="20708"/>
                  </a:cubicBezTo>
                  <a:cubicBezTo>
                    <a:pt x="7148" y="20708"/>
                    <a:pt x="7154" y="20728"/>
                    <a:pt x="7159" y="20728"/>
                  </a:cubicBezTo>
                  <a:cubicBezTo>
                    <a:pt x="7165" y="20728"/>
                    <a:pt x="7165" y="20728"/>
                    <a:pt x="7170" y="20728"/>
                  </a:cubicBezTo>
                  <a:cubicBezTo>
                    <a:pt x="7193" y="20766"/>
                    <a:pt x="7215" y="20786"/>
                    <a:pt x="7237" y="20805"/>
                  </a:cubicBezTo>
                  <a:cubicBezTo>
                    <a:pt x="7237" y="20805"/>
                    <a:pt x="7243" y="20805"/>
                    <a:pt x="7243" y="20805"/>
                  </a:cubicBezTo>
                  <a:cubicBezTo>
                    <a:pt x="7243" y="20805"/>
                    <a:pt x="7243" y="20825"/>
                    <a:pt x="7248" y="20825"/>
                  </a:cubicBezTo>
                  <a:cubicBezTo>
                    <a:pt x="7265" y="20844"/>
                    <a:pt x="7287" y="20863"/>
                    <a:pt x="7309" y="20883"/>
                  </a:cubicBezTo>
                  <a:cubicBezTo>
                    <a:pt x="7315" y="20883"/>
                    <a:pt x="7315" y="20883"/>
                    <a:pt x="7320" y="20883"/>
                  </a:cubicBezTo>
                  <a:cubicBezTo>
                    <a:pt x="7320" y="20883"/>
                    <a:pt x="7320" y="20883"/>
                    <a:pt x="7320" y="20883"/>
                  </a:cubicBezTo>
                  <a:cubicBezTo>
                    <a:pt x="7320" y="20883"/>
                    <a:pt x="7320" y="20883"/>
                    <a:pt x="7320" y="20883"/>
                  </a:cubicBezTo>
                  <a:cubicBezTo>
                    <a:pt x="7320" y="20883"/>
                    <a:pt x="7326" y="20902"/>
                    <a:pt x="7331" y="20902"/>
                  </a:cubicBezTo>
                  <a:cubicBezTo>
                    <a:pt x="7348" y="20921"/>
                    <a:pt x="7365" y="20921"/>
                    <a:pt x="7381" y="20941"/>
                  </a:cubicBezTo>
                  <a:cubicBezTo>
                    <a:pt x="7381" y="20941"/>
                    <a:pt x="7387" y="20941"/>
                    <a:pt x="7393" y="20960"/>
                  </a:cubicBezTo>
                  <a:cubicBezTo>
                    <a:pt x="7398" y="20960"/>
                    <a:pt x="7398" y="20960"/>
                    <a:pt x="7404" y="20960"/>
                  </a:cubicBezTo>
                  <a:cubicBezTo>
                    <a:pt x="7420" y="20980"/>
                    <a:pt x="7443" y="20999"/>
                    <a:pt x="7459" y="21018"/>
                  </a:cubicBezTo>
                  <a:cubicBezTo>
                    <a:pt x="7465" y="21018"/>
                    <a:pt x="7465" y="21018"/>
                    <a:pt x="7470" y="21018"/>
                  </a:cubicBezTo>
                  <a:cubicBezTo>
                    <a:pt x="7470" y="21018"/>
                    <a:pt x="7470" y="21018"/>
                    <a:pt x="7470" y="21018"/>
                  </a:cubicBezTo>
                  <a:cubicBezTo>
                    <a:pt x="7493" y="21038"/>
                    <a:pt x="7515" y="21057"/>
                    <a:pt x="7543" y="21077"/>
                  </a:cubicBezTo>
                  <a:cubicBezTo>
                    <a:pt x="7543" y="21077"/>
                    <a:pt x="7543" y="21077"/>
                    <a:pt x="7548" y="21077"/>
                  </a:cubicBezTo>
                  <a:cubicBezTo>
                    <a:pt x="7554" y="21077"/>
                    <a:pt x="7559" y="21077"/>
                    <a:pt x="7565" y="21077"/>
                  </a:cubicBezTo>
                  <a:cubicBezTo>
                    <a:pt x="7581" y="21096"/>
                    <a:pt x="7592" y="21115"/>
                    <a:pt x="7609" y="21115"/>
                  </a:cubicBezTo>
                  <a:cubicBezTo>
                    <a:pt x="7615" y="21115"/>
                    <a:pt x="7620" y="21115"/>
                    <a:pt x="7626" y="21135"/>
                  </a:cubicBezTo>
                  <a:cubicBezTo>
                    <a:pt x="7626" y="21135"/>
                    <a:pt x="7631" y="21135"/>
                    <a:pt x="7637" y="21135"/>
                  </a:cubicBezTo>
                  <a:cubicBezTo>
                    <a:pt x="7654" y="21154"/>
                    <a:pt x="7670" y="21154"/>
                    <a:pt x="7687" y="21174"/>
                  </a:cubicBezTo>
                  <a:cubicBezTo>
                    <a:pt x="7692" y="21174"/>
                    <a:pt x="7698" y="21174"/>
                    <a:pt x="7704" y="21174"/>
                  </a:cubicBezTo>
                  <a:cubicBezTo>
                    <a:pt x="7704" y="21174"/>
                    <a:pt x="7709" y="21174"/>
                    <a:pt x="7709" y="21174"/>
                  </a:cubicBezTo>
                  <a:cubicBezTo>
                    <a:pt x="7731" y="21193"/>
                    <a:pt x="7754" y="21212"/>
                    <a:pt x="7770" y="21212"/>
                  </a:cubicBezTo>
                  <a:cubicBezTo>
                    <a:pt x="7776" y="21212"/>
                    <a:pt x="7781" y="21212"/>
                    <a:pt x="7781" y="21232"/>
                  </a:cubicBezTo>
                  <a:cubicBezTo>
                    <a:pt x="7781" y="21232"/>
                    <a:pt x="7787" y="21232"/>
                    <a:pt x="7787" y="21232"/>
                  </a:cubicBezTo>
                  <a:cubicBezTo>
                    <a:pt x="7809" y="21232"/>
                    <a:pt x="7837" y="21251"/>
                    <a:pt x="7859" y="21270"/>
                  </a:cubicBezTo>
                  <a:cubicBezTo>
                    <a:pt x="7865" y="21270"/>
                    <a:pt x="7865" y="21270"/>
                    <a:pt x="7865" y="21270"/>
                  </a:cubicBezTo>
                  <a:cubicBezTo>
                    <a:pt x="7870" y="21270"/>
                    <a:pt x="7876" y="21270"/>
                    <a:pt x="7881" y="21270"/>
                  </a:cubicBezTo>
                  <a:cubicBezTo>
                    <a:pt x="7898" y="21270"/>
                    <a:pt x="7920" y="21290"/>
                    <a:pt x="7937" y="21290"/>
                  </a:cubicBezTo>
                  <a:cubicBezTo>
                    <a:pt x="7942" y="21290"/>
                    <a:pt x="7942" y="21309"/>
                    <a:pt x="7948" y="21309"/>
                  </a:cubicBezTo>
                  <a:cubicBezTo>
                    <a:pt x="7954" y="21309"/>
                    <a:pt x="7959" y="21309"/>
                    <a:pt x="7959" y="21309"/>
                  </a:cubicBezTo>
                  <a:cubicBezTo>
                    <a:pt x="7981" y="21309"/>
                    <a:pt x="7998" y="21329"/>
                    <a:pt x="8015" y="21329"/>
                  </a:cubicBezTo>
                  <a:cubicBezTo>
                    <a:pt x="8020" y="21329"/>
                    <a:pt x="8026" y="21329"/>
                    <a:pt x="8031" y="21329"/>
                  </a:cubicBezTo>
                  <a:cubicBezTo>
                    <a:pt x="8037" y="21329"/>
                    <a:pt x="8037" y="21329"/>
                    <a:pt x="8042" y="21348"/>
                  </a:cubicBezTo>
                  <a:cubicBezTo>
                    <a:pt x="8098" y="21367"/>
                    <a:pt x="8153" y="21387"/>
                    <a:pt x="8209" y="21387"/>
                  </a:cubicBezTo>
                  <a:cubicBezTo>
                    <a:pt x="8215" y="21387"/>
                    <a:pt x="8220" y="21387"/>
                    <a:pt x="8220" y="21406"/>
                  </a:cubicBezTo>
                  <a:cubicBezTo>
                    <a:pt x="8226" y="21406"/>
                    <a:pt x="8226" y="21406"/>
                    <a:pt x="8231" y="21406"/>
                  </a:cubicBezTo>
                  <a:cubicBezTo>
                    <a:pt x="8270" y="21406"/>
                    <a:pt x="8315" y="21426"/>
                    <a:pt x="8359" y="21426"/>
                  </a:cubicBezTo>
                  <a:cubicBezTo>
                    <a:pt x="8359" y="21426"/>
                    <a:pt x="8359" y="21426"/>
                    <a:pt x="8365" y="21426"/>
                  </a:cubicBezTo>
                  <a:cubicBezTo>
                    <a:pt x="8365" y="21426"/>
                    <a:pt x="8370" y="21426"/>
                    <a:pt x="8376" y="21426"/>
                  </a:cubicBezTo>
                  <a:cubicBezTo>
                    <a:pt x="8398" y="21426"/>
                    <a:pt x="8420" y="21426"/>
                    <a:pt x="8442" y="21445"/>
                  </a:cubicBezTo>
                  <a:cubicBezTo>
                    <a:pt x="8448" y="21445"/>
                    <a:pt x="8448" y="21445"/>
                    <a:pt x="8448" y="21445"/>
                  </a:cubicBezTo>
                  <a:cubicBezTo>
                    <a:pt x="8476" y="21445"/>
                    <a:pt x="8498" y="21445"/>
                    <a:pt x="8526" y="21445"/>
                  </a:cubicBezTo>
                  <a:cubicBezTo>
                    <a:pt x="8531" y="21445"/>
                    <a:pt x="8542" y="21445"/>
                    <a:pt x="8548" y="21445"/>
                  </a:cubicBezTo>
                  <a:cubicBezTo>
                    <a:pt x="8564" y="21445"/>
                    <a:pt x="8581" y="21445"/>
                    <a:pt x="8603" y="21445"/>
                  </a:cubicBezTo>
                  <a:cubicBezTo>
                    <a:pt x="8609" y="21445"/>
                    <a:pt x="8620" y="21445"/>
                    <a:pt x="8626" y="21445"/>
                  </a:cubicBezTo>
                  <a:cubicBezTo>
                    <a:pt x="8642" y="21445"/>
                    <a:pt x="8664" y="21445"/>
                    <a:pt x="8681" y="21445"/>
                  </a:cubicBezTo>
                  <a:cubicBezTo>
                    <a:pt x="8687" y="21445"/>
                    <a:pt x="8692" y="21445"/>
                    <a:pt x="8692" y="21445"/>
                  </a:cubicBezTo>
                  <a:cubicBezTo>
                    <a:pt x="8698" y="21445"/>
                    <a:pt x="8698" y="21445"/>
                    <a:pt x="8698" y="21445"/>
                  </a:cubicBezTo>
                  <a:cubicBezTo>
                    <a:pt x="8726" y="21445"/>
                    <a:pt x="8753" y="21426"/>
                    <a:pt x="8781" y="21426"/>
                  </a:cubicBezTo>
                  <a:cubicBezTo>
                    <a:pt x="8787" y="21426"/>
                    <a:pt x="8792" y="21426"/>
                    <a:pt x="8803" y="21426"/>
                  </a:cubicBezTo>
                  <a:cubicBezTo>
                    <a:pt x="8848" y="21406"/>
                    <a:pt x="8898" y="21406"/>
                    <a:pt x="8942" y="21387"/>
                  </a:cubicBezTo>
                  <a:cubicBezTo>
                    <a:pt x="20928" y="16985"/>
                    <a:pt x="20928" y="16985"/>
                    <a:pt x="20928" y="16985"/>
                  </a:cubicBezTo>
                  <a:cubicBezTo>
                    <a:pt x="20950" y="16985"/>
                    <a:pt x="20972" y="16966"/>
                    <a:pt x="20995" y="16966"/>
                  </a:cubicBezTo>
                  <a:cubicBezTo>
                    <a:pt x="20995" y="16966"/>
                    <a:pt x="20995" y="16966"/>
                    <a:pt x="20995" y="16966"/>
                  </a:cubicBezTo>
                  <a:cubicBezTo>
                    <a:pt x="21011" y="16947"/>
                    <a:pt x="21028" y="16947"/>
                    <a:pt x="21045" y="16927"/>
                  </a:cubicBezTo>
                  <a:cubicBezTo>
                    <a:pt x="21050" y="16927"/>
                    <a:pt x="21050" y="16927"/>
                    <a:pt x="21056" y="16927"/>
                  </a:cubicBezTo>
                  <a:cubicBezTo>
                    <a:pt x="21067" y="16927"/>
                    <a:pt x="21078" y="16908"/>
                    <a:pt x="21083" y="16908"/>
                  </a:cubicBezTo>
                  <a:cubicBezTo>
                    <a:pt x="21089" y="16908"/>
                    <a:pt x="21089" y="16908"/>
                    <a:pt x="21095" y="16908"/>
                  </a:cubicBezTo>
                  <a:cubicBezTo>
                    <a:pt x="21095" y="16908"/>
                    <a:pt x="21100" y="16908"/>
                    <a:pt x="21106" y="16888"/>
                  </a:cubicBezTo>
                  <a:cubicBezTo>
                    <a:pt x="21117" y="16888"/>
                    <a:pt x="21128" y="16888"/>
                    <a:pt x="21139" y="16869"/>
                  </a:cubicBezTo>
                  <a:cubicBezTo>
                    <a:pt x="21145" y="16869"/>
                    <a:pt x="21145" y="16869"/>
                    <a:pt x="21150" y="16869"/>
                  </a:cubicBezTo>
                  <a:cubicBezTo>
                    <a:pt x="21150" y="16869"/>
                    <a:pt x="21150" y="16869"/>
                    <a:pt x="21150" y="16869"/>
                  </a:cubicBezTo>
                  <a:cubicBezTo>
                    <a:pt x="21167" y="16850"/>
                    <a:pt x="21178" y="16850"/>
                    <a:pt x="21189" y="16830"/>
                  </a:cubicBezTo>
                  <a:cubicBezTo>
                    <a:pt x="21195" y="16830"/>
                    <a:pt x="21195" y="16830"/>
                    <a:pt x="21200" y="16830"/>
                  </a:cubicBezTo>
                  <a:cubicBezTo>
                    <a:pt x="21200" y="16811"/>
                    <a:pt x="21206" y="16811"/>
                    <a:pt x="21211" y="16811"/>
                  </a:cubicBezTo>
                  <a:cubicBezTo>
                    <a:pt x="21217" y="16811"/>
                    <a:pt x="21228" y="16791"/>
                    <a:pt x="21233" y="16791"/>
                  </a:cubicBezTo>
                  <a:cubicBezTo>
                    <a:pt x="21233" y="16791"/>
                    <a:pt x="21233" y="16791"/>
                    <a:pt x="21233" y="16791"/>
                  </a:cubicBezTo>
                  <a:cubicBezTo>
                    <a:pt x="21245" y="16772"/>
                    <a:pt x="21250" y="16772"/>
                    <a:pt x="21256" y="16753"/>
                  </a:cubicBezTo>
                  <a:cubicBezTo>
                    <a:pt x="21261" y="16753"/>
                    <a:pt x="21267" y="16753"/>
                    <a:pt x="21267" y="16753"/>
                  </a:cubicBezTo>
                  <a:cubicBezTo>
                    <a:pt x="21272" y="16753"/>
                    <a:pt x="21272" y="16733"/>
                    <a:pt x="21272" y="16733"/>
                  </a:cubicBezTo>
                  <a:cubicBezTo>
                    <a:pt x="21283" y="16733"/>
                    <a:pt x="21289" y="16714"/>
                    <a:pt x="21300" y="16714"/>
                  </a:cubicBezTo>
                  <a:cubicBezTo>
                    <a:pt x="21300" y="16714"/>
                    <a:pt x="21300" y="16695"/>
                    <a:pt x="21300" y="16695"/>
                  </a:cubicBezTo>
                  <a:cubicBezTo>
                    <a:pt x="21311" y="16695"/>
                    <a:pt x="21317" y="16675"/>
                    <a:pt x="21322" y="16675"/>
                  </a:cubicBezTo>
                  <a:cubicBezTo>
                    <a:pt x="21328" y="16656"/>
                    <a:pt x="21333" y="16656"/>
                    <a:pt x="21333" y="16656"/>
                  </a:cubicBezTo>
                  <a:cubicBezTo>
                    <a:pt x="21333" y="16656"/>
                    <a:pt x="21333" y="16656"/>
                    <a:pt x="21333" y="16656"/>
                  </a:cubicBezTo>
                  <a:cubicBezTo>
                    <a:pt x="21345" y="16636"/>
                    <a:pt x="21356" y="16617"/>
                    <a:pt x="21361" y="16598"/>
                  </a:cubicBezTo>
                  <a:cubicBezTo>
                    <a:pt x="21361" y="16598"/>
                    <a:pt x="21361" y="16598"/>
                    <a:pt x="21361" y="16598"/>
                  </a:cubicBezTo>
                  <a:cubicBezTo>
                    <a:pt x="21372" y="16578"/>
                    <a:pt x="21383" y="16559"/>
                    <a:pt x="21389" y="16539"/>
                  </a:cubicBezTo>
                  <a:cubicBezTo>
                    <a:pt x="21389" y="16539"/>
                    <a:pt x="21389" y="16539"/>
                    <a:pt x="21389" y="16539"/>
                  </a:cubicBezTo>
                  <a:cubicBezTo>
                    <a:pt x="21394" y="16520"/>
                    <a:pt x="21400" y="16501"/>
                    <a:pt x="21406" y="16481"/>
                  </a:cubicBezTo>
                  <a:cubicBezTo>
                    <a:pt x="21406" y="16481"/>
                    <a:pt x="21406" y="16481"/>
                    <a:pt x="21406" y="16481"/>
                  </a:cubicBezTo>
                  <a:cubicBezTo>
                    <a:pt x="21411" y="16481"/>
                    <a:pt x="21411" y="16462"/>
                    <a:pt x="21411" y="16462"/>
                  </a:cubicBezTo>
                  <a:cubicBezTo>
                    <a:pt x="21417" y="16442"/>
                    <a:pt x="21417" y="16442"/>
                    <a:pt x="21422" y="16423"/>
                  </a:cubicBezTo>
                  <a:cubicBezTo>
                    <a:pt x="21422" y="16423"/>
                    <a:pt x="21422" y="16423"/>
                    <a:pt x="21422" y="16423"/>
                  </a:cubicBezTo>
                  <a:cubicBezTo>
                    <a:pt x="21422" y="16404"/>
                    <a:pt x="21428" y="16404"/>
                    <a:pt x="21428" y="16384"/>
                  </a:cubicBezTo>
                  <a:cubicBezTo>
                    <a:pt x="21428" y="16384"/>
                    <a:pt x="21428" y="16384"/>
                    <a:pt x="21433" y="16365"/>
                  </a:cubicBezTo>
                  <a:cubicBezTo>
                    <a:pt x="21433" y="16365"/>
                    <a:pt x="21433" y="16365"/>
                    <a:pt x="21433" y="16365"/>
                  </a:cubicBezTo>
                  <a:cubicBezTo>
                    <a:pt x="21433" y="16346"/>
                    <a:pt x="21439" y="16326"/>
                    <a:pt x="21439" y="16307"/>
                  </a:cubicBezTo>
                  <a:cubicBezTo>
                    <a:pt x="21439" y="16307"/>
                    <a:pt x="21439" y="16307"/>
                    <a:pt x="21439" y="16307"/>
                  </a:cubicBezTo>
                  <a:cubicBezTo>
                    <a:pt x="21439" y="16307"/>
                    <a:pt x="21439" y="16307"/>
                    <a:pt x="21439" y="16287"/>
                  </a:cubicBezTo>
                  <a:cubicBezTo>
                    <a:pt x="21444" y="16268"/>
                    <a:pt x="21444" y="16249"/>
                    <a:pt x="21444" y="16229"/>
                  </a:cubicBezTo>
                  <a:cubicBezTo>
                    <a:pt x="21494" y="14697"/>
                    <a:pt x="21539" y="13146"/>
                    <a:pt x="21589" y="11614"/>
                  </a:cubicBezTo>
                  <a:cubicBezTo>
                    <a:pt x="21589" y="11614"/>
                    <a:pt x="21589" y="11614"/>
                    <a:pt x="21589" y="11634"/>
                  </a:cubicBezTo>
                  <a:cubicBezTo>
                    <a:pt x="21600" y="11343"/>
                    <a:pt x="21500" y="11013"/>
                    <a:pt x="21278" y="10684"/>
                  </a:cubicBezTo>
                  <a:close/>
                </a:path>
              </a:pathLst>
            </a:custGeom>
            <a:solidFill>
              <a:srgbClr val="569938"/>
            </a:solidFill>
            <a:ln w="12700" cap="flat">
              <a:noFill/>
              <a:miter lim="400000"/>
            </a:ln>
            <a:effectLst/>
          </p:spPr>
          <p:txBody>
            <a:bodyPr wrap="square" lIns="45719" tIns="45719" rIns="45719" bIns="45719" numCol="1" anchor="t">
              <a:noAutofit/>
            </a:bodyPr>
            <a:lstStyle/>
            <a:p>
              <a:pPr>
                <a:defRPr sz="4800"/>
              </a:pPr>
              <a:endParaRPr/>
            </a:p>
          </p:txBody>
        </p:sp>
        <p:sp>
          <p:nvSpPr>
            <p:cNvPr id="292" name="Freeform: Shape 72"/>
            <p:cNvSpPr/>
            <p:nvPr/>
          </p:nvSpPr>
          <p:spPr>
            <a:xfrm>
              <a:off x="0" y="407253"/>
              <a:ext cx="4813605" cy="1267230"/>
            </a:xfrm>
            <a:custGeom>
              <a:avLst/>
              <a:gdLst/>
              <a:ahLst/>
              <a:cxnLst>
                <a:cxn ang="0">
                  <a:pos x="wd2" y="hd2"/>
                </a:cxn>
                <a:cxn ang="5400000">
                  <a:pos x="wd2" y="hd2"/>
                </a:cxn>
                <a:cxn ang="10800000">
                  <a:pos x="wd2" y="hd2"/>
                </a:cxn>
                <a:cxn ang="16200000">
                  <a:pos x="wd2" y="hd2"/>
                </a:cxn>
              </a:cxnLst>
              <a:rect l="0" t="0" r="r" b="b"/>
              <a:pathLst>
                <a:path w="21600" h="21600" extrusionOk="0">
                  <a:moveTo>
                    <a:pt x="144" y="0"/>
                  </a:moveTo>
                  <a:cubicBezTo>
                    <a:pt x="144" y="26"/>
                    <a:pt x="144" y="52"/>
                    <a:pt x="144" y="77"/>
                  </a:cubicBezTo>
                  <a:cubicBezTo>
                    <a:pt x="144" y="77"/>
                    <a:pt x="144" y="77"/>
                    <a:pt x="144" y="103"/>
                  </a:cubicBezTo>
                  <a:cubicBezTo>
                    <a:pt x="144" y="103"/>
                    <a:pt x="144" y="129"/>
                    <a:pt x="150" y="129"/>
                  </a:cubicBezTo>
                  <a:cubicBezTo>
                    <a:pt x="150" y="155"/>
                    <a:pt x="150" y="155"/>
                    <a:pt x="150" y="181"/>
                  </a:cubicBezTo>
                  <a:cubicBezTo>
                    <a:pt x="150" y="181"/>
                    <a:pt x="150" y="206"/>
                    <a:pt x="150" y="206"/>
                  </a:cubicBezTo>
                  <a:cubicBezTo>
                    <a:pt x="156" y="232"/>
                    <a:pt x="156" y="232"/>
                    <a:pt x="156" y="232"/>
                  </a:cubicBezTo>
                  <a:cubicBezTo>
                    <a:pt x="156" y="258"/>
                    <a:pt x="156" y="284"/>
                    <a:pt x="161" y="284"/>
                  </a:cubicBezTo>
                  <a:cubicBezTo>
                    <a:pt x="161" y="310"/>
                    <a:pt x="161" y="310"/>
                    <a:pt x="167" y="310"/>
                  </a:cubicBezTo>
                  <a:cubicBezTo>
                    <a:pt x="167" y="335"/>
                    <a:pt x="167" y="335"/>
                    <a:pt x="172" y="361"/>
                  </a:cubicBezTo>
                  <a:cubicBezTo>
                    <a:pt x="172" y="361"/>
                    <a:pt x="172" y="387"/>
                    <a:pt x="178" y="387"/>
                  </a:cubicBezTo>
                  <a:cubicBezTo>
                    <a:pt x="178" y="413"/>
                    <a:pt x="178" y="413"/>
                    <a:pt x="183" y="439"/>
                  </a:cubicBezTo>
                  <a:cubicBezTo>
                    <a:pt x="183" y="439"/>
                    <a:pt x="189" y="465"/>
                    <a:pt x="189" y="465"/>
                  </a:cubicBezTo>
                  <a:cubicBezTo>
                    <a:pt x="194" y="490"/>
                    <a:pt x="194" y="490"/>
                    <a:pt x="194" y="516"/>
                  </a:cubicBezTo>
                  <a:cubicBezTo>
                    <a:pt x="200" y="516"/>
                    <a:pt x="200" y="542"/>
                    <a:pt x="206" y="542"/>
                  </a:cubicBezTo>
                  <a:cubicBezTo>
                    <a:pt x="211" y="568"/>
                    <a:pt x="211" y="568"/>
                    <a:pt x="217" y="594"/>
                  </a:cubicBezTo>
                  <a:cubicBezTo>
                    <a:pt x="217" y="594"/>
                    <a:pt x="222" y="619"/>
                    <a:pt x="222" y="619"/>
                  </a:cubicBezTo>
                  <a:cubicBezTo>
                    <a:pt x="228" y="645"/>
                    <a:pt x="233" y="645"/>
                    <a:pt x="233" y="671"/>
                  </a:cubicBezTo>
                  <a:cubicBezTo>
                    <a:pt x="239" y="671"/>
                    <a:pt x="245" y="697"/>
                    <a:pt x="245" y="697"/>
                  </a:cubicBezTo>
                  <a:cubicBezTo>
                    <a:pt x="250" y="723"/>
                    <a:pt x="256" y="723"/>
                    <a:pt x="256" y="748"/>
                  </a:cubicBezTo>
                  <a:cubicBezTo>
                    <a:pt x="261" y="748"/>
                    <a:pt x="267" y="774"/>
                    <a:pt x="272" y="774"/>
                  </a:cubicBezTo>
                  <a:cubicBezTo>
                    <a:pt x="272" y="800"/>
                    <a:pt x="278" y="800"/>
                    <a:pt x="283" y="826"/>
                  </a:cubicBezTo>
                  <a:cubicBezTo>
                    <a:pt x="289" y="826"/>
                    <a:pt x="295" y="852"/>
                    <a:pt x="295" y="852"/>
                  </a:cubicBezTo>
                  <a:cubicBezTo>
                    <a:pt x="300" y="877"/>
                    <a:pt x="306" y="877"/>
                    <a:pt x="311" y="903"/>
                  </a:cubicBezTo>
                  <a:cubicBezTo>
                    <a:pt x="317" y="903"/>
                    <a:pt x="322" y="929"/>
                    <a:pt x="328" y="929"/>
                  </a:cubicBezTo>
                  <a:cubicBezTo>
                    <a:pt x="333" y="955"/>
                    <a:pt x="339" y="955"/>
                    <a:pt x="345" y="981"/>
                  </a:cubicBezTo>
                  <a:cubicBezTo>
                    <a:pt x="345" y="1006"/>
                    <a:pt x="350" y="1006"/>
                    <a:pt x="356" y="1032"/>
                  </a:cubicBezTo>
                  <a:cubicBezTo>
                    <a:pt x="361" y="1032"/>
                    <a:pt x="367" y="1058"/>
                    <a:pt x="378" y="1058"/>
                  </a:cubicBezTo>
                  <a:cubicBezTo>
                    <a:pt x="383" y="1084"/>
                    <a:pt x="389" y="1084"/>
                    <a:pt x="395" y="1110"/>
                  </a:cubicBezTo>
                  <a:cubicBezTo>
                    <a:pt x="400" y="1110"/>
                    <a:pt x="406" y="1135"/>
                    <a:pt x="411" y="1135"/>
                  </a:cubicBezTo>
                  <a:cubicBezTo>
                    <a:pt x="417" y="1161"/>
                    <a:pt x="422" y="1161"/>
                    <a:pt x="428" y="1187"/>
                  </a:cubicBezTo>
                  <a:cubicBezTo>
                    <a:pt x="439" y="1187"/>
                    <a:pt x="445" y="1213"/>
                    <a:pt x="456" y="1239"/>
                  </a:cubicBezTo>
                  <a:cubicBezTo>
                    <a:pt x="456" y="1239"/>
                    <a:pt x="456" y="1239"/>
                    <a:pt x="7135" y="14194"/>
                  </a:cubicBezTo>
                  <a:cubicBezTo>
                    <a:pt x="7146" y="14219"/>
                    <a:pt x="7163" y="14245"/>
                    <a:pt x="7180" y="14271"/>
                  </a:cubicBezTo>
                  <a:cubicBezTo>
                    <a:pt x="7185" y="14297"/>
                    <a:pt x="7191" y="14297"/>
                    <a:pt x="7191" y="14297"/>
                  </a:cubicBezTo>
                  <a:cubicBezTo>
                    <a:pt x="7202" y="14323"/>
                    <a:pt x="7213" y="14348"/>
                    <a:pt x="7224" y="14348"/>
                  </a:cubicBezTo>
                  <a:cubicBezTo>
                    <a:pt x="7230" y="14374"/>
                    <a:pt x="7235" y="14374"/>
                    <a:pt x="7241" y="14374"/>
                  </a:cubicBezTo>
                  <a:cubicBezTo>
                    <a:pt x="7252" y="14400"/>
                    <a:pt x="7263" y="14426"/>
                    <a:pt x="7274" y="14426"/>
                  </a:cubicBezTo>
                  <a:cubicBezTo>
                    <a:pt x="7280" y="14452"/>
                    <a:pt x="7285" y="14452"/>
                    <a:pt x="7291" y="14452"/>
                  </a:cubicBezTo>
                  <a:cubicBezTo>
                    <a:pt x="7302" y="14477"/>
                    <a:pt x="7307" y="14477"/>
                    <a:pt x="7319" y="14503"/>
                  </a:cubicBezTo>
                  <a:cubicBezTo>
                    <a:pt x="7341" y="14529"/>
                    <a:pt x="7363" y="14581"/>
                    <a:pt x="7385" y="14606"/>
                  </a:cubicBezTo>
                  <a:cubicBezTo>
                    <a:pt x="7391" y="14606"/>
                    <a:pt x="7391" y="14606"/>
                    <a:pt x="7396" y="14606"/>
                  </a:cubicBezTo>
                  <a:cubicBezTo>
                    <a:pt x="7413" y="14632"/>
                    <a:pt x="7435" y="14658"/>
                    <a:pt x="7457" y="14684"/>
                  </a:cubicBezTo>
                  <a:cubicBezTo>
                    <a:pt x="7463" y="14710"/>
                    <a:pt x="7474" y="14710"/>
                    <a:pt x="7480" y="14710"/>
                  </a:cubicBezTo>
                  <a:cubicBezTo>
                    <a:pt x="7496" y="14735"/>
                    <a:pt x="7513" y="14761"/>
                    <a:pt x="7530" y="14787"/>
                  </a:cubicBezTo>
                  <a:cubicBezTo>
                    <a:pt x="7535" y="14787"/>
                    <a:pt x="7541" y="14787"/>
                    <a:pt x="7552" y="14813"/>
                  </a:cubicBezTo>
                  <a:cubicBezTo>
                    <a:pt x="7569" y="14813"/>
                    <a:pt x="7591" y="14839"/>
                    <a:pt x="7613" y="14865"/>
                  </a:cubicBezTo>
                  <a:cubicBezTo>
                    <a:pt x="7613" y="14865"/>
                    <a:pt x="7619" y="14865"/>
                    <a:pt x="7619" y="14865"/>
                  </a:cubicBezTo>
                  <a:cubicBezTo>
                    <a:pt x="7641" y="14890"/>
                    <a:pt x="7663" y="14916"/>
                    <a:pt x="7691" y="14942"/>
                  </a:cubicBezTo>
                  <a:cubicBezTo>
                    <a:pt x="7696" y="14942"/>
                    <a:pt x="7702" y="14968"/>
                    <a:pt x="7713" y="14968"/>
                  </a:cubicBezTo>
                  <a:cubicBezTo>
                    <a:pt x="7724" y="14968"/>
                    <a:pt x="7741" y="14994"/>
                    <a:pt x="7758" y="15019"/>
                  </a:cubicBezTo>
                  <a:cubicBezTo>
                    <a:pt x="7769" y="15019"/>
                    <a:pt x="7780" y="15019"/>
                    <a:pt x="7785" y="15045"/>
                  </a:cubicBezTo>
                  <a:cubicBezTo>
                    <a:pt x="7802" y="15045"/>
                    <a:pt x="7819" y="15071"/>
                    <a:pt x="7835" y="15071"/>
                  </a:cubicBezTo>
                  <a:cubicBezTo>
                    <a:pt x="7846" y="15071"/>
                    <a:pt x="7852" y="15097"/>
                    <a:pt x="7858" y="15097"/>
                  </a:cubicBezTo>
                  <a:cubicBezTo>
                    <a:pt x="7880" y="15123"/>
                    <a:pt x="7902" y="15123"/>
                    <a:pt x="7919" y="15148"/>
                  </a:cubicBezTo>
                  <a:cubicBezTo>
                    <a:pt x="7924" y="15148"/>
                    <a:pt x="7930" y="15148"/>
                    <a:pt x="7935" y="15148"/>
                  </a:cubicBezTo>
                  <a:cubicBezTo>
                    <a:pt x="7958" y="15174"/>
                    <a:pt x="7985" y="15174"/>
                    <a:pt x="8008" y="15200"/>
                  </a:cubicBezTo>
                  <a:cubicBezTo>
                    <a:pt x="8013" y="15200"/>
                    <a:pt x="8019" y="15200"/>
                    <a:pt x="8024" y="15200"/>
                  </a:cubicBezTo>
                  <a:cubicBezTo>
                    <a:pt x="8047" y="15226"/>
                    <a:pt x="8069" y="15226"/>
                    <a:pt x="8085" y="15252"/>
                  </a:cubicBezTo>
                  <a:cubicBezTo>
                    <a:pt x="8097" y="15252"/>
                    <a:pt x="8102" y="15252"/>
                    <a:pt x="8108" y="15252"/>
                  </a:cubicBezTo>
                  <a:cubicBezTo>
                    <a:pt x="8130" y="15277"/>
                    <a:pt x="8147" y="15277"/>
                    <a:pt x="8169" y="15303"/>
                  </a:cubicBezTo>
                  <a:cubicBezTo>
                    <a:pt x="8174" y="15303"/>
                    <a:pt x="8180" y="15303"/>
                    <a:pt x="8191" y="15303"/>
                  </a:cubicBezTo>
                  <a:cubicBezTo>
                    <a:pt x="8213" y="15329"/>
                    <a:pt x="8241" y="15329"/>
                    <a:pt x="8269" y="15329"/>
                  </a:cubicBezTo>
                  <a:cubicBezTo>
                    <a:pt x="8302" y="15355"/>
                    <a:pt x="8330" y="15355"/>
                    <a:pt x="8358" y="15381"/>
                  </a:cubicBezTo>
                  <a:cubicBezTo>
                    <a:pt x="8363" y="15381"/>
                    <a:pt x="8374" y="15381"/>
                    <a:pt x="8380" y="15381"/>
                  </a:cubicBezTo>
                  <a:cubicBezTo>
                    <a:pt x="8419" y="15406"/>
                    <a:pt x="8463" y="15406"/>
                    <a:pt x="8508" y="15406"/>
                  </a:cubicBezTo>
                  <a:cubicBezTo>
                    <a:pt x="8513" y="15406"/>
                    <a:pt x="8519" y="15432"/>
                    <a:pt x="8519" y="15432"/>
                  </a:cubicBezTo>
                  <a:cubicBezTo>
                    <a:pt x="8547" y="15432"/>
                    <a:pt x="8569" y="15432"/>
                    <a:pt x="8591" y="15432"/>
                  </a:cubicBezTo>
                  <a:cubicBezTo>
                    <a:pt x="8597" y="15432"/>
                    <a:pt x="8597" y="15432"/>
                    <a:pt x="8597" y="15432"/>
                  </a:cubicBezTo>
                  <a:cubicBezTo>
                    <a:pt x="8624" y="15432"/>
                    <a:pt x="8652" y="15432"/>
                    <a:pt x="8674" y="15432"/>
                  </a:cubicBezTo>
                  <a:cubicBezTo>
                    <a:pt x="8680" y="15432"/>
                    <a:pt x="8691" y="15432"/>
                    <a:pt x="8697" y="15432"/>
                  </a:cubicBezTo>
                  <a:cubicBezTo>
                    <a:pt x="8713" y="15432"/>
                    <a:pt x="8730" y="15432"/>
                    <a:pt x="8752" y="15432"/>
                  </a:cubicBezTo>
                  <a:cubicBezTo>
                    <a:pt x="8758" y="15432"/>
                    <a:pt x="8769" y="15432"/>
                    <a:pt x="8774" y="15432"/>
                  </a:cubicBezTo>
                  <a:cubicBezTo>
                    <a:pt x="8791" y="15432"/>
                    <a:pt x="8813" y="15432"/>
                    <a:pt x="8830" y="15432"/>
                  </a:cubicBezTo>
                  <a:cubicBezTo>
                    <a:pt x="8836" y="15432"/>
                    <a:pt x="8841" y="15432"/>
                    <a:pt x="8847" y="15432"/>
                  </a:cubicBezTo>
                  <a:cubicBezTo>
                    <a:pt x="8875" y="15432"/>
                    <a:pt x="8902" y="15432"/>
                    <a:pt x="8930" y="15432"/>
                  </a:cubicBezTo>
                  <a:cubicBezTo>
                    <a:pt x="8936" y="15406"/>
                    <a:pt x="8941" y="15406"/>
                    <a:pt x="8952" y="15406"/>
                  </a:cubicBezTo>
                  <a:cubicBezTo>
                    <a:pt x="8980" y="15406"/>
                    <a:pt x="9008" y="15406"/>
                    <a:pt x="9036" y="15381"/>
                  </a:cubicBezTo>
                  <a:cubicBezTo>
                    <a:pt x="9052" y="15381"/>
                    <a:pt x="9069" y="15381"/>
                    <a:pt x="9091" y="15355"/>
                  </a:cubicBezTo>
                  <a:cubicBezTo>
                    <a:pt x="9091" y="15355"/>
                    <a:pt x="9091" y="15355"/>
                    <a:pt x="21083" y="9497"/>
                  </a:cubicBezTo>
                  <a:cubicBezTo>
                    <a:pt x="21105" y="9497"/>
                    <a:pt x="21128" y="9497"/>
                    <a:pt x="21150" y="9471"/>
                  </a:cubicBezTo>
                  <a:cubicBezTo>
                    <a:pt x="21167" y="9471"/>
                    <a:pt x="21183" y="9445"/>
                    <a:pt x="21200" y="9445"/>
                  </a:cubicBezTo>
                  <a:cubicBezTo>
                    <a:pt x="21205" y="9445"/>
                    <a:pt x="21205" y="9445"/>
                    <a:pt x="21211" y="9419"/>
                  </a:cubicBezTo>
                  <a:cubicBezTo>
                    <a:pt x="21222" y="9419"/>
                    <a:pt x="21239" y="9419"/>
                    <a:pt x="21250" y="9394"/>
                  </a:cubicBezTo>
                  <a:cubicBezTo>
                    <a:pt x="21255" y="9394"/>
                    <a:pt x="21255" y="9394"/>
                    <a:pt x="21261" y="9394"/>
                  </a:cubicBezTo>
                  <a:cubicBezTo>
                    <a:pt x="21272" y="9368"/>
                    <a:pt x="21283" y="9368"/>
                    <a:pt x="21294" y="9368"/>
                  </a:cubicBezTo>
                  <a:cubicBezTo>
                    <a:pt x="21300" y="9342"/>
                    <a:pt x="21300" y="9342"/>
                    <a:pt x="21305" y="9342"/>
                  </a:cubicBezTo>
                  <a:cubicBezTo>
                    <a:pt x="21317" y="9342"/>
                    <a:pt x="21333" y="9316"/>
                    <a:pt x="21344" y="9316"/>
                  </a:cubicBezTo>
                  <a:cubicBezTo>
                    <a:pt x="21350" y="9290"/>
                    <a:pt x="21350" y="9290"/>
                    <a:pt x="21355" y="9290"/>
                  </a:cubicBezTo>
                  <a:cubicBezTo>
                    <a:pt x="21367" y="9265"/>
                    <a:pt x="21378" y="9265"/>
                    <a:pt x="21389" y="9239"/>
                  </a:cubicBezTo>
                  <a:cubicBezTo>
                    <a:pt x="21406" y="9213"/>
                    <a:pt x="21417" y="9213"/>
                    <a:pt x="21422" y="9187"/>
                  </a:cubicBezTo>
                  <a:cubicBezTo>
                    <a:pt x="21428" y="9187"/>
                    <a:pt x="21428" y="9187"/>
                    <a:pt x="21428" y="9187"/>
                  </a:cubicBezTo>
                  <a:cubicBezTo>
                    <a:pt x="21439" y="9161"/>
                    <a:pt x="21450" y="9161"/>
                    <a:pt x="21456" y="9135"/>
                  </a:cubicBezTo>
                  <a:cubicBezTo>
                    <a:pt x="21467" y="9110"/>
                    <a:pt x="21472" y="9110"/>
                    <a:pt x="21478" y="9084"/>
                  </a:cubicBezTo>
                  <a:cubicBezTo>
                    <a:pt x="21483" y="9084"/>
                    <a:pt x="21489" y="9058"/>
                    <a:pt x="21489" y="9058"/>
                  </a:cubicBezTo>
                  <a:cubicBezTo>
                    <a:pt x="21500" y="9032"/>
                    <a:pt x="21511" y="9006"/>
                    <a:pt x="21517" y="8981"/>
                  </a:cubicBezTo>
                  <a:cubicBezTo>
                    <a:pt x="21517" y="8981"/>
                    <a:pt x="21517" y="8981"/>
                    <a:pt x="21522" y="8981"/>
                  </a:cubicBezTo>
                  <a:cubicBezTo>
                    <a:pt x="21528" y="8955"/>
                    <a:pt x="21539" y="8929"/>
                    <a:pt x="21544" y="8903"/>
                  </a:cubicBezTo>
                  <a:cubicBezTo>
                    <a:pt x="21550" y="8877"/>
                    <a:pt x="21556" y="8877"/>
                    <a:pt x="21561" y="8852"/>
                  </a:cubicBezTo>
                  <a:cubicBezTo>
                    <a:pt x="21561" y="8852"/>
                    <a:pt x="21561" y="8826"/>
                    <a:pt x="21561" y="8826"/>
                  </a:cubicBezTo>
                  <a:cubicBezTo>
                    <a:pt x="21567" y="8800"/>
                    <a:pt x="21572" y="8800"/>
                    <a:pt x="21578" y="8774"/>
                  </a:cubicBezTo>
                  <a:cubicBezTo>
                    <a:pt x="21578" y="8774"/>
                    <a:pt x="21578" y="8748"/>
                    <a:pt x="21578" y="8748"/>
                  </a:cubicBezTo>
                  <a:cubicBezTo>
                    <a:pt x="21583" y="8723"/>
                    <a:pt x="21583" y="8723"/>
                    <a:pt x="21589" y="8697"/>
                  </a:cubicBezTo>
                  <a:cubicBezTo>
                    <a:pt x="21589" y="8697"/>
                    <a:pt x="21589" y="8671"/>
                    <a:pt x="21589" y="8671"/>
                  </a:cubicBezTo>
                  <a:cubicBezTo>
                    <a:pt x="21594" y="8645"/>
                    <a:pt x="21594" y="8619"/>
                    <a:pt x="21594" y="8594"/>
                  </a:cubicBezTo>
                  <a:cubicBezTo>
                    <a:pt x="21600" y="8568"/>
                    <a:pt x="21600" y="8542"/>
                    <a:pt x="21600" y="8516"/>
                  </a:cubicBezTo>
                  <a:cubicBezTo>
                    <a:pt x="21550" y="10555"/>
                    <a:pt x="21506" y="12619"/>
                    <a:pt x="21456" y="14658"/>
                  </a:cubicBezTo>
                  <a:cubicBezTo>
                    <a:pt x="21456" y="14684"/>
                    <a:pt x="21456" y="14710"/>
                    <a:pt x="21450" y="14735"/>
                  </a:cubicBezTo>
                  <a:cubicBezTo>
                    <a:pt x="21450" y="14761"/>
                    <a:pt x="21450" y="14761"/>
                    <a:pt x="21450" y="14761"/>
                  </a:cubicBezTo>
                  <a:cubicBezTo>
                    <a:pt x="21450" y="14787"/>
                    <a:pt x="21444" y="14813"/>
                    <a:pt x="21444" y="14839"/>
                  </a:cubicBezTo>
                  <a:cubicBezTo>
                    <a:pt x="21439" y="14865"/>
                    <a:pt x="21439" y="14865"/>
                    <a:pt x="21439" y="14865"/>
                  </a:cubicBezTo>
                  <a:cubicBezTo>
                    <a:pt x="21439" y="14890"/>
                    <a:pt x="21433" y="14890"/>
                    <a:pt x="21433" y="14916"/>
                  </a:cubicBezTo>
                  <a:cubicBezTo>
                    <a:pt x="21428" y="14942"/>
                    <a:pt x="21428" y="14942"/>
                    <a:pt x="21422" y="14968"/>
                  </a:cubicBezTo>
                  <a:cubicBezTo>
                    <a:pt x="21422" y="14968"/>
                    <a:pt x="21422" y="14994"/>
                    <a:pt x="21417" y="14994"/>
                  </a:cubicBezTo>
                  <a:cubicBezTo>
                    <a:pt x="21411" y="15019"/>
                    <a:pt x="21406" y="15045"/>
                    <a:pt x="21400" y="15071"/>
                  </a:cubicBezTo>
                  <a:cubicBezTo>
                    <a:pt x="21394" y="15097"/>
                    <a:pt x="21383" y="15123"/>
                    <a:pt x="21372" y="15148"/>
                  </a:cubicBezTo>
                  <a:cubicBezTo>
                    <a:pt x="21367" y="15174"/>
                    <a:pt x="21355" y="15200"/>
                    <a:pt x="21344" y="15226"/>
                  </a:cubicBezTo>
                  <a:cubicBezTo>
                    <a:pt x="21344" y="15226"/>
                    <a:pt x="21339" y="15226"/>
                    <a:pt x="21333" y="15252"/>
                  </a:cubicBezTo>
                  <a:cubicBezTo>
                    <a:pt x="21328" y="15252"/>
                    <a:pt x="21322" y="15277"/>
                    <a:pt x="21311" y="15277"/>
                  </a:cubicBezTo>
                  <a:cubicBezTo>
                    <a:pt x="21311" y="15277"/>
                    <a:pt x="21311" y="15303"/>
                    <a:pt x="21311" y="15303"/>
                  </a:cubicBezTo>
                  <a:cubicBezTo>
                    <a:pt x="21300" y="15303"/>
                    <a:pt x="21294" y="15329"/>
                    <a:pt x="21283" y="15329"/>
                  </a:cubicBezTo>
                  <a:cubicBezTo>
                    <a:pt x="21283" y="15329"/>
                    <a:pt x="21283" y="15355"/>
                    <a:pt x="21278" y="15355"/>
                  </a:cubicBezTo>
                  <a:cubicBezTo>
                    <a:pt x="21278" y="15355"/>
                    <a:pt x="21272" y="15355"/>
                    <a:pt x="21267" y="15355"/>
                  </a:cubicBezTo>
                  <a:cubicBezTo>
                    <a:pt x="21261" y="15381"/>
                    <a:pt x="21255" y="15381"/>
                    <a:pt x="21244" y="15406"/>
                  </a:cubicBezTo>
                  <a:cubicBezTo>
                    <a:pt x="21239" y="15406"/>
                    <a:pt x="21228" y="15432"/>
                    <a:pt x="21222" y="15432"/>
                  </a:cubicBezTo>
                  <a:cubicBezTo>
                    <a:pt x="21217" y="15432"/>
                    <a:pt x="21211" y="15432"/>
                    <a:pt x="21211" y="15458"/>
                  </a:cubicBezTo>
                  <a:cubicBezTo>
                    <a:pt x="21205" y="15458"/>
                    <a:pt x="21205" y="15458"/>
                    <a:pt x="21200" y="15458"/>
                  </a:cubicBezTo>
                  <a:cubicBezTo>
                    <a:pt x="21189" y="15484"/>
                    <a:pt x="21178" y="15484"/>
                    <a:pt x="21161" y="15510"/>
                  </a:cubicBezTo>
                  <a:cubicBezTo>
                    <a:pt x="21155" y="15510"/>
                    <a:pt x="21155" y="15510"/>
                    <a:pt x="21150" y="15510"/>
                  </a:cubicBezTo>
                  <a:cubicBezTo>
                    <a:pt x="21139" y="15535"/>
                    <a:pt x="21128" y="15535"/>
                    <a:pt x="21117" y="15535"/>
                  </a:cubicBezTo>
                  <a:cubicBezTo>
                    <a:pt x="21111" y="15561"/>
                    <a:pt x="21105" y="15561"/>
                    <a:pt x="21105" y="15561"/>
                  </a:cubicBezTo>
                  <a:cubicBezTo>
                    <a:pt x="21100" y="15561"/>
                    <a:pt x="21100" y="15561"/>
                    <a:pt x="21094" y="15561"/>
                  </a:cubicBezTo>
                  <a:cubicBezTo>
                    <a:pt x="21089" y="15561"/>
                    <a:pt x="21078" y="15587"/>
                    <a:pt x="21067" y="15587"/>
                  </a:cubicBezTo>
                  <a:cubicBezTo>
                    <a:pt x="21061" y="15587"/>
                    <a:pt x="21061" y="15587"/>
                    <a:pt x="21055" y="15587"/>
                  </a:cubicBezTo>
                  <a:cubicBezTo>
                    <a:pt x="21039" y="15613"/>
                    <a:pt x="21022" y="15613"/>
                    <a:pt x="21005" y="15639"/>
                  </a:cubicBezTo>
                  <a:cubicBezTo>
                    <a:pt x="20983" y="15639"/>
                    <a:pt x="20961" y="15665"/>
                    <a:pt x="20939" y="15665"/>
                  </a:cubicBezTo>
                  <a:cubicBezTo>
                    <a:pt x="20939" y="15665"/>
                    <a:pt x="20939" y="15665"/>
                    <a:pt x="8947" y="21523"/>
                  </a:cubicBezTo>
                  <a:cubicBezTo>
                    <a:pt x="8902" y="21548"/>
                    <a:pt x="8852" y="21548"/>
                    <a:pt x="8808" y="21574"/>
                  </a:cubicBezTo>
                  <a:cubicBezTo>
                    <a:pt x="8797" y="21574"/>
                    <a:pt x="8791" y="21574"/>
                    <a:pt x="8786" y="21574"/>
                  </a:cubicBezTo>
                  <a:cubicBezTo>
                    <a:pt x="8758" y="21574"/>
                    <a:pt x="8730" y="21600"/>
                    <a:pt x="8702" y="21600"/>
                  </a:cubicBezTo>
                  <a:cubicBezTo>
                    <a:pt x="8702" y="21600"/>
                    <a:pt x="8702" y="21600"/>
                    <a:pt x="8697" y="21600"/>
                  </a:cubicBezTo>
                  <a:cubicBezTo>
                    <a:pt x="8697" y="21600"/>
                    <a:pt x="8691" y="21600"/>
                    <a:pt x="8686" y="21600"/>
                  </a:cubicBezTo>
                  <a:cubicBezTo>
                    <a:pt x="8669" y="21600"/>
                    <a:pt x="8647" y="21600"/>
                    <a:pt x="8630" y="21600"/>
                  </a:cubicBezTo>
                  <a:cubicBezTo>
                    <a:pt x="8624" y="21600"/>
                    <a:pt x="8613" y="21600"/>
                    <a:pt x="8608" y="21600"/>
                  </a:cubicBezTo>
                  <a:cubicBezTo>
                    <a:pt x="8586" y="21600"/>
                    <a:pt x="8569" y="21600"/>
                    <a:pt x="8552" y="21600"/>
                  </a:cubicBezTo>
                  <a:cubicBezTo>
                    <a:pt x="8547" y="21600"/>
                    <a:pt x="8536" y="21600"/>
                    <a:pt x="8530" y="21600"/>
                  </a:cubicBezTo>
                  <a:cubicBezTo>
                    <a:pt x="8502" y="21600"/>
                    <a:pt x="8480" y="21600"/>
                    <a:pt x="8452" y="21600"/>
                  </a:cubicBezTo>
                  <a:cubicBezTo>
                    <a:pt x="8452" y="21600"/>
                    <a:pt x="8452" y="21600"/>
                    <a:pt x="8447" y="21600"/>
                  </a:cubicBezTo>
                  <a:cubicBezTo>
                    <a:pt x="8424" y="21574"/>
                    <a:pt x="8402" y="21574"/>
                    <a:pt x="8380" y="21574"/>
                  </a:cubicBezTo>
                  <a:cubicBezTo>
                    <a:pt x="8374" y="21574"/>
                    <a:pt x="8369" y="21574"/>
                    <a:pt x="8369" y="21574"/>
                  </a:cubicBezTo>
                  <a:cubicBezTo>
                    <a:pt x="8363" y="21574"/>
                    <a:pt x="8363" y="21574"/>
                    <a:pt x="8363" y="21574"/>
                  </a:cubicBezTo>
                  <a:cubicBezTo>
                    <a:pt x="8319" y="21574"/>
                    <a:pt x="8274" y="21548"/>
                    <a:pt x="8235" y="21548"/>
                  </a:cubicBezTo>
                  <a:cubicBezTo>
                    <a:pt x="8230" y="21548"/>
                    <a:pt x="8230" y="21548"/>
                    <a:pt x="8224" y="21548"/>
                  </a:cubicBezTo>
                  <a:cubicBezTo>
                    <a:pt x="8224" y="21523"/>
                    <a:pt x="8219" y="21523"/>
                    <a:pt x="8213" y="21523"/>
                  </a:cubicBezTo>
                  <a:cubicBezTo>
                    <a:pt x="8158" y="21523"/>
                    <a:pt x="8102" y="21497"/>
                    <a:pt x="8047" y="21471"/>
                  </a:cubicBezTo>
                  <a:cubicBezTo>
                    <a:pt x="8041" y="21445"/>
                    <a:pt x="8041" y="21445"/>
                    <a:pt x="8035" y="21445"/>
                  </a:cubicBezTo>
                  <a:cubicBezTo>
                    <a:pt x="8030" y="21445"/>
                    <a:pt x="8024" y="21445"/>
                    <a:pt x="8019" y="21445"/>
                  </a:cubicBezTo>
                  <a:cubicBezTo>
                    <a:pt x="8002" y="21445"/>
                    <a:pt x="7985" y="21419"/>
                    <a:pt x="7963" y="21419"/>
                  </a:cubicBezTo>
                  <a:cubicBezTo>
                    <a:pt x="7963" y="21419"/>
                    <a:pt x="7958" y="21419"/>
                    <a:pt x="7952" y="21419"/>
                  </a:cubicBezTo>
                  <a:cubicBezTo>
                    <a:pt x="7946" y="21419"/>
                    <a:pt x="7946" y="21394"/>
                    <a:pt x="7941" y="21394"/>
                  </a:cubicBezTo>
                  <a:cubicBezTo>
                    <a:pt x="7924" y="21394"/>
                    <a:pt x="7902" y="21368"/>
                    <a:pt x="7885" y="21368"/>
                  </a:cubicBezTo>
                  <a:cubicBezTo>
                    <a:pt x="7880" y="21368"/>
                    <a:pt x="7874" y="21368"/>
                    <a:pt x="7869" y="21368"/>
                  </a:cubicBezTo>
                  <a:cubicBezTo>
                    <a:pt x="7869" y="21368"/>
                    <a:pt x="7869" y="21368"/>
                    <a:pt x="7863" y="21368"/>
                  </a:cubicBezTo>
                  <a:cubicBezTo>
                    <a:pt x="7841" y="21342"/>
                    <a:pt x="7813" y="21316"/>
                    <a:pt x="7791" y="21316"/>
                  </a:cubicBezTo>
                  <a:cubicBezTo>
                    <a:pt x="7791" y="21316"/>
                    <a:pt x="7785" y="21316"/>
                    <a:pt x="7785" y="21316"/>
                  </a:cubicBezTo>
                  <a:cubicBezTo>
                    <a:pt x="7785" y="21290"/>
                    <a:pt x="7780" y="21290"/>
                    <a:pt x="7774" y="21290"/>
                  </a:cubicBezTo>
                  <a:cubicBezTo>
                    <a:pt x="7758" y="21290"/>
                    <a:pt x="7735" y="21265"/>
                    <a:pt x="7713" y="21239"/>
                  </a:cubicBezTo>
                  <a:cubicBezTo>
                    <a:pt x="7713" y="21239"/>
                    <a:pt x="7708" y="21239"/>
                    <a:pt x="7708" y="21239"/>
                  </a:cubicBezTo>
                  <a:cubicBezTo>
                    <a:pt x="7702" y="21239"/>
                    <a:pt x="7696" y="21239"/>
                    <a:pt x="7691" y="21239"/>
                  </a:cubicBezTo>
                  <a:cubicBezTo>
                    <a:pt x="7674" y="21213"/>
                    <a:pt x="7658" y="21213"/>
                    <a:pt x="7641" y="21187"/>
                  </a:cubicBezTo>
                  <a:cubicBezTo>
                    <a:pt x="7635" y="21187"/>
                    <a:pt x="7630" y="21187"/>
                    <a:pt x="7630" y="21187"/>
                  </a:cubicBezTo>
                  <a:cubicBezTo>
                    <a:pt x="7624" y="21161"/>
                    <a:pt x="7619" y="21161"/>
                    <a:pt x="7613" y="21161"/>
                  </a:cubicBezTo>
                  <a:cubicBezTo>
                    <a:pt x="7596" y="21161"/>
                    <a:pt x="7585" y="21135"/>
                    <a:pt x="7569" y="21110"/>
                  </a:cubicBezTo>
                  <a:cubicBezTo>
                    <a:pt x="7563" y="21110"/>
                    <a:pt x="7557" y="21110"/>
                    <a:pt x="7552" y="21110"/>
                  </a:cubicBezTo>
                  <a:cubicBezTo>
                    <a:pt x="7546" y="21110"/>
                    <a:pt x="7546" y="21110"/>
                    <a:pt x="7546" y="21110"/>
                  </a:cubicBezTo>
                  <a:cubicBezTo>
                    <a:pt x="7519" y="21084"/>
                    <a:pt x="7496" y="21058"/>
                    <a:pt x="7474" y="21032"/>
                  </a:cubicBezTo>
                  <a:cubicBezTo>
                    <a:pt x="7469" y="21032"/>
                    <a:pt x="7469" y="21032"/>
                    <a:pt x="7463" y="21032"/>
                  </a:cubicBezTo>
                  <a:cubicBezTo>
                    <a:pt x="7446" y="21006"/>
                    <a:pt x="7424" y="20981"/>
                    <a:pt x="7407" y="20955"/>
                  </a:cubicBezTo>
                  <a:cubicBezTo>
                    <a:pt x="7402" y="20955"/>
                    <a:pt x="7402" y="20955"/>
                    <a:pt x="7396" y="20955"/>
                  </a:cubicBezTo>
                  <a:cubicBezTo>
                    <a:pt x="7391" y="20929"/>
                    <a:pt x="7385" y="20929"/>
                    <a:pt x="7385" y="20929"/>
                  </a:cubicBezTo>
                  <a:cubicBezTo>
                    <a:pt x="7369" y="20903"/>
                    <a:pt x="7352" y="20903"/>
                    <a:pt x="7335" y="20877"/>
                  </a:cubicBezTo>
                  <a:cubicBezTo>
                    <a:pt x="7330" y="20877"/>
                    <a:pt x="7324" y="20852"/>
                    <a:pt x="7324" y="20852"/>
                  </a:cubicBezTo>
                  <a:cubicBezTo>
                    <a:pt x="7319" y="20852"/>
                    <a:pt x="7319" y="20852"/>
                    <a:pt x="7313" y="20852"/>
                  </a:cubicBezTo>
                  <a:cubicBezTo>
                    <a:pt x="7291" y="20826"/>
                    <a:pt x="7269" y="20800"/>
                    <a:pt x="7252" y="20774"/>
                  </a:cubicBezTo>
                  <a:cubicBezTo>
                    <a:pt x="7246" y="20774"/>
                    <a:pt x="7246" y="20748"/>
                    <a:pt x="7246" y="20748"/>
                  </a:cubicBezTo>
                  <a:cubicBezTo>
                    <a:pt x="7246" y="20748"/>
                    <a:pt x="7241" y="20748"/>
                    <a:pt x="7241" y="20748"/>
                  </a:cubicBezTo>
                  <a:cubicBezTo>
                    <a:pt x="7219" y="20723"/>
                    <a:pt x="7196" y="20697"/>
                    <a:pt x="7174" y="20645"/>
                  </a:cubicBezTo>
                  <a:cubicBezTo>
                    <a:pt x="7169" y="20645"/>
                    <a:pt x="7169" y="20645"/>
                    <a:pt x="7163" y="20645"/>
                  </a:cubicBezTo>
                  <a:cubicBezTo>
                    <a:pt x="7157" y="20645"/>
                    <a:pt x="7152" y="20619"/>
                    <a:pt x="7146" y="20619"/>
                  </a:cubicBezTo>
                  <a:cubicBezTo>
                    <a:pt x="7141" y="20619"/>
                    <a:pt x="7135" y="20594"/>
                    <a:pt x="7130" y="20594"/>
                  </a:cubicBezTo>
                  <a:cubicBezTo>
                    <a:pt x="7118" y="20568"/>
                    <a:pt x="7107" y="20542"/>
                    <a:pt x="7096" y="20542"/>
                  </a:cubicBezTo>
                  <a:cubicBezTo>
                    <a:pt x="7091" y="20516"/>
                    <a:pt x="7085" y="20516"/>
                    <a:pt x="7080" y="20516"/>
                  </a:cubicBezTo>
                  <a:cubicBezTo>
                    <a:pt x="7068" y="20490"/>
                    <a:pt x="7057" y="20465"/>
                    <a:pt x="7052" y="20465"/>
                  </a:cubicBezTo>
                  <a:cubicBezTo>
                    <a:pt x="7046" y="20439"/>
                    <a:pt x="7041" y="20439"/>
                    <a:pt x="7035" y="20439"/>
                  </a:cubicBezTo>
                  <a:cubicBezTo>
                    <a:pt x="7018" y="20413"/>
                    <a:pt x="7002" y="20387"/>
                    <a:pt x="6991" y="20335"/>
                  </a:cubicBezTo>
                  <a:cubicBezTo>
                    <a:pt x="6991" y="20335"/>
                    <a:pt x="6991" y="20335"/>
                    <a:pt x="311" y="7381"/>
                  </a:cubicBezTo>
                  <a:cubicBezTo>
                    <a:pt x="306" y="7381"/>
                    <a:pt x="306" y="7381"/>
                    <a:pt x="300" y="7355"/>
                  </a:cubicBezTo>
                  <a:cubicBezTo>
                    <a:pt x="295" y="7355"/>
                    <a:pt x="289" y="7329"/>
                    <a:pt x="283" y="7329"/>
                  </a:cubicBezTo>
                  <a:cubicBezTo>
                    <a:pt x="278" y="7329"/>
                    <a:pt x="272" y="7303"/>
                    <a:pt x="267" y="7303"/>
                  </a:cubicBezTo>
                  <a:cubicBezTo>
                    <a:pt x="261" y="7277"/>
                    <a:pt x="256" y="7277"/>
                    <a:pt x="250" y="7252"/>
                  </a:cubicBezTo>
                  <a:cubicBezTo>
                    <a:pt x="245" y="7252"/>
                    <a:pt x="239" y="7226"/>
                    <a:pt x="233" y="7226"/>
                  </a:cubicBezTo>
                  <a:cubicBezTo>
                    <a:pt x="222" y="7200"/>
                    <a:pt x="217" y="7200"/>
                    <a:pt x="211" y="7174"/>
                  </a:cubicBezTo>
                  <a:cubicBezTo>
                    <a:pt x="206" y="7148"/>
                    <a:pt x="200" y="7148"/>
                    <a:pt x="200" y="7148"/>
                  </a:cubicBezTo>
                  <a:cubicBezTo>
                    <a:pt x="194" y="7123"/>
                    <a:pt x="189" y="7097"/>
                    <a:pt x="183" y="7097"/>
                  </a:cubicBezTo>
                  <a:cubicBezTo>
                    <a:pt x="178" y="7071"/>
                    <a:pt x="172" y="7071"/>
                    <a:pt x="167" y="7045"/>
                  </a:cubicBezTo>
                  <a:cubicBezTo>
                    <a:pt x="161" y="7045"/>
                    <a:pt x="156" y="7019"/>
                    <a:pt x="150" y="7019"/>
                  </a:cubicBezTo>
                  <a:cubicBezTo>
                    <a:pt x="150" y="6994"/>
                    <a:pt x="144" y="6994"/>
                    <a:pt x="139" y="6968"/>
                  </a:cubicBezTo>
                  <a:cubicBezTo>
                    <a:pt x="133" y="6968"/>
                    <a:pt x="128" y="6942"/>
                    <a:pt x="122" y="6942"/>
                  </a:cubicBezTo>
                  <a:cubicBezTo>
                    <a:pt x="122" y="6916"/>
                    <a:pt x="117" y="6916"/>
                    <a:pt x="111" y="6890"/>
                  </a:cubicBezTo>
                  <a:cubicBezTo>
                    <a:pt x="111" y="6890"/>
                    <a:pt x="106" y="6865"/>
                    <a:pt x="100" y="6865"/>
                  </a:cubicBezTo>
                  <a:cubicBezTo>
                    <a:pt x="100" y="6839"/>
                    <a:pt x="94" y="6839"/>
                    <a:pt x="89" y="6813"/>
                  </a:cubicBezTo>
                  <a:cubicBezTo>
                    <a:pt x="89" y="6813"/>
                    <a:pt x="83" y="6787"/>
                    <a:pt x="78" y="6787"/>
                  </a:cubicBezTo>
                  <a:cubicBezTo>
                    <a:pt x="78" y="6761"/>
                    <a:pt x="72" y="6761"/>
                    <a:pt x="72" y="6735"/>
                  </a:cubicBezTo>
                  <a:cubicBezTo>
                    <a:pt x="67" y="6735"/>
                    <a:pt x="61" y="6710"/>
                    <a:pt x="61" y="6710"/>
                  </a:cubicBezTo>
                  <a:cubicBezTo>
                    <a:pt x="56" y="6684"/>
                    <a:pt x="56" y="6684"/>
                    <a:pt x="50" y="6658"/>
                  </a:cubicBezTo>
                  <a:cubicBezTo>
                    <a:pt x="50" y="6658"/>
                    <a:pt x="44" y="6632"/>
                    <a:pt x="44" y="6632"/>
                  </a:cubicBezTo>
                  <a:cubicBezTo>
                    <a:pt x="44" y="6606"/>
                    <a:pt x="39" y="6606"/>
                    <a:pt x="39" y="6581"/>
                  </a:cubicBezTo>
                  <a:cubicBezTo>
                    <a:pt x="33" y="6581"/>
                    <a:pt x="33" y="6555"/>
                    <a:pt x="28" y="6555"/>
                  </a:cubicBezTo>
                  <a:cubicBezTo>
                    <a:pt x="28" y="6529"/>
                    <a:pt x="28" y="6529"/>
                    <a:pt x="28" y="6503"/>
                  </a:cubicBezTo>
                  <a:cubicBezTo>
                    <a:pt x="22" y="6503"/>
                    <a:pt x="22" y="6477"/>
                    <a:pt x="17" y="6477"/>
                  </a:cubicBezTo>
                  <a:cubicBezTo>
                    <a:pt x="17" y="6452"/>
                    <a:pt x="17" y="6452"/>
                    <a:pt x="17" y="6452"/>
                  </a:cubicBezTo>
                  <a:cubicBezTo>
                    <a:pt x="11" y="6426"/>
                    <a:pt x="11" y="6400"/>
                    <a:pt x="11" y="6400"/>
                  </a:cubicBezTo>
                  <a:cubicBezTo>
                    <a:pt x="11" y="6400"/>
                    <a:pt x="11" y="6374"/>
                    <a:pt x="6" y="6374"/>
                  </a:cubicBezTo>
                  <a:cubicBezTo>
                    <a:pt x="6" y="6348"/>
                    <a:pt x="6" y="6348"/>
                    <a:pt x="6" y="6323"/>
                  </a:cubicBezTo>
                  <a:cubicBezTo>
                    <a:pt x="6" y="6323"/>
                    <a:pt x="6" y="6297"/>
                    <a:pt x="6" y="6297"/>
                  </a:cubicBezTo>
                  <a:cubicBezTo>
                    <a:pt x="0" y="6271"/>
                    <a:pt x="0" y="6271"/>
                    <a:pt x="0" y="6245"/>
                  </a:cubicBezTo>
                  <a:cubicBezTo>
                    <a:pt x="0" y="6245"/>
                    <a:pt x="0" y="6219"/>
                    <a:pt x="0" y="6219"/>
                  </a:cubicBezTo>
                  <a:cubicBezTo>
                    <a:pt x="0" y="6194"/>
                    <a:pt x="0" y="6168"/>
                    <a:pt x="0" y="6142"/>
                  </a:cubicBezTo>
                  <a:cubicBezTo>
                    <a:pt x="50" y="4103"/>
                    <a:pt x="100" y="2039"/>
                    <a:pt x="144" y="0"/>
                  </a:cubicBezTo>
                  <a:close/>
                </a:path>
              </a:pathLst>
            </a:custGeom>
            <a:gradFill flip="none" rotWithShape="1">
              <a:gsLst>
                <a:gs pos="0">
                  <a:srgbClr val="000000">
                    <a:alpha val="60000"/>
                  </a:srgbClr>
                </a:gs>
                <a:gs pos="28000">
                  <a:srgbClr val="000000">
                    <a:alpha val="20000"/>
                  </a:srgbClr>
                </a:gs>
                <a:gs pos="57000">
                  <a:srgbClr val="FFFFFF">
                    <a:alpha val="33000"/>
                  </a:srgbClr>
                </a:gs>
                <a:gs pos="100000">
                  <a:srgbClr val="FFFFFF">
                    <a:alpha val="50000"/>
                  </a:srgbClr>
                </a:gs>
              </a:gsLst>
              <a:lin ang="299999" scaled="0"/>
            </a:gradFill>
            <a:ln w="12700" cap="flat">
              <a:noFill/>
              <a:miter lim="400000"/>
            </a:ln>
            <a:effectLst/>
          </p:spPr>
          <p:txBody>
            <a:bodyPr wrap="square" lIns="45719" tIns="45719" rIns="45719" bIns="45719" numCol="1" anchor="t">
              <a:noAutofit/>
            </a:bodyPr>
            <a:lstStyle/>
            <a:p>
              <a:pPr>
                <a:defRPr sz="4800"/>
              </a:pPr>
              <a:endParaRPr/>
            </a:p>
          </p:txBody>
        </p:sp>
      </p:grpSp>
      <p:grpSp>
        <p:nvGrpSpPr>
          <p:cNvPr id="296" name="Group 46"/>
          <p:cNvGrpSpPr/>
          <p:nvPr/>
        </p:nvGrpSpPr>
        <p:grpSpPr>
          <a:xfrm>
            <a:off x="7299691" y="4596321"/>
            <a:ext cx="4813822" cy="1674484"/>
            <a:chOff x="0" y="0"/>
            <a:chExt cx="4813820" cy="1674482"/>
          </a:xfrm>
        </p:grpSpPr>
        <p:sp>
          <p:nvSpPr>
            <p:cNvPr id="294" name="Freeform 12"/>
            <p:cNvSpPr/>
            <p:nvPr/>
          </p:nvSpPr>
          <p:spPr>
            <a:xfrm>
              <a:off x="0" y="-1"/>
              <a:ext cx="4813821" cy="1674483"/>
            </a:xfrm>
            <a:custGeom>
              <a:avLst/>
              <a:gdLst/>
              <a:ahLst/>
              <a:cxnLst>
                <a:cxn ang="0">
                  <a:pos x="wd2" y="hd2"/>
                </a:cxn>
                <a:cxn ang="5400000">
                  <a:pos x="wd2" y="hd2"/>
                </a:cxn>
                <a:cxn ang="10800000">
                  <a:pos x="wd2" y="hd2"/>
                </a:cxn>
                <a:cxn ang="16200000">
                  <a:pos x="wd2" y="hd2"/>
                </a:cxn>
              </a:cxnLst>
              <a:rect l="0" t="0" r="r" b="b"/>
              <a:pathLst>
                <a:path w="21590" h="21445" extrusionOk="0">
                  <a:moveTo>
                    <a:pt x="21278" y="10684"/>
                  </a:moveTo>
                  <a:cubicBezTo>
                    <a:pt x="14607" y="950"/>
                    <a:pt x="14607" y="950"/>
                    <a:pt x="14607" y="950"/>
                  </a:cubicBezTo>
                  <a:cubicBezTo>
                    <a:pt x="14124" y="233"/>
                    <a:pt x="13247" y="-155"/>
                    <a:pt x="12652" y="58"/>
                  </a:cubicBezTo>
                  <a:cubicBezTo>
                    <a:pt x="661" y="4460"/>
                    <a:pt x="661" y="4460"/>
                    <a:pt x="661" y="4460"/>
                  </a:cubicBezTo>
                  <a:cubicBezTo>
                    <a:pt x="328" y="4595"/>
                    <a:pt x="156" y="4867"/>
                    <a:pt x="144" y="5235"/>
                  </a:cubicBezTo>
                  <a:cubicBezTo>
                    <a:pt x="144" y="5216"/>
                    <a:pt x="144" y="5216"/>
                    <a:pt x="144" y="5216"/>
                  </a:cubicBezTo>
                  <a:cubicBezTo>
                    <a:pt x="100" y="6748"/>
                    <a:pt x="50" y="8299"/>
                    <a:pt x="0" y="9831"/>
                  </a:cubicBezTo>
                  <a:cubicBezTo>
                    <a:pt x="0" y="9850"/>
                    <a:pt x="0" y="9869"/>
                    <a:pt x="0" y="9889"/>
                  </a:cubicBezTo>
                  <a:cubicBezTo>
                    <a:pt x="0" y="9889"/>
                    <a:pt x="0" y="9908"/>
                    <a:pt x="0" y="9908"/>
                  </a:cubicBezTo>
                  <a:cubicBezTo>
                    <a:pt x="0" y="9928"/>
                    <a:pt x="0" y="9928"/>
                    <a:pt x="6" y="9947"/>
                  </a:cubicBezTo>
                  <a:cubicBezTo>
                    <a:pt x="6" y="9947"/>
                    <a:pt x="6" y="9966"/>
                    <a:pt x="6" y="9966"/>
                  </a:cubicBezTo>
                  <a:cubicBezTo>
                    <a:pt x="6" y="9986"/>
                    <a:pt x="6" y="9986"/>
                    <a:pt x="6" y="10005"/>
                  </a:cubicBezTo>
                  <a:cubicBezTo>
                    <a:pt x="11" y="10005"/>
                    <a:pt x="11" y="10025"/>
                    <a:pt x="11" y="10025"/>
                  </a:cubicBezTo>
                  <a:cubicBezTo>
                    <a:pt x="11" y="10025"/>
                    <a:pt x="11" y="10044"/>
                    <a:pt x="17" y="10063"/>
                  </a:cubicBezTo>
                  <a:cubicBezTo>
                    <a:pt x="17" y="10063"/>
                    <a:pt x="17" y="10063"/>
                    <a:pt x="17" y="10083"/>
                  </a:cubicBezTo>
                  <a:cubicBezTo>
                    <a:pt x="22" y="10083"/>
                    <a:pt x="22" y="10102"/>
                    <a:pt x="28" y="10102"/>
                  </a:cubicBezTo>
                  <a:cubicBezTo>
                    <a:pt x="28" y="10121"/>
                    <a:pt x="28" y="10121"/>
                    <a:pt x="28" y="10141"/>
                  </a:cubicBezTo>
                  <a:cubicBezTo>
                    <a:pt x="33" y="10141"/>
                    <a:pt x="33" y="10160"/>
                    <a:pt x="39" y="10160"/>
                  </a:cubicBezTo>
                  <a:cubicBezTo>
                    <a:pt x="39" y="10180"/>
                    <a:pt x="44" y="10180"/>
                    <a:pt x="44" y="10199"/>
                  </a:cubicBezTo>
                  <a:cubicBezTo>
                    <a:pt x="44" y="10199"/>
                    <a:pt x="50" y="10218"/>
                    <a:pt x="50" y="10218"/>
                  </a:cubicBezTo>
                  <a:cubicBezTo>
                    <a:pt x="56" y="10238"/>
                    <a:pt x="56" y="10238"/>
                    <a:pt x="61" y="10257"/>
                  </a:cubicBezTo>
                  <a:cubicBezTo>
                    <a:pt x="61" y="10257"/>
                    <a:pt x="67" y="10277"/>
                    <a:pt x="72" y="10277"/>
                  </a:cubicBezTo>
                  <a:cubicBezTo>
                    <a:pt x="72" y="10296"/>
                    <a:pt x="78" y="10296"/>
                    <a:pt x="78" y="10315"/>
                  </a:cubicBezTo>
                  <a:cubicBezTo>
                    <a:pt x="83" y="10315"/>
                    <a:pt x="89" y="10335"/>
                    <a:pt x="89" y="10335"/>
                  </a:cubicBezTo>
                  <a:cubicBezTo>
                    <a:pt x="94" y="10354"/>
                    <a:pt x="100" y="10354"/>
                    <a:pt x="100" y="10374"/>
                  </a:cubicBezTo>
                  <a:cubicBezTo>
                    <a:pt x="106" y="10374"/>
                    <a:pt x="111" y="10393"/>
                    <a:pt x="111" y="10393"/>
                  </a:cubicBezTo>
                  <a:cubicBezTo>
                    <a:pt x="117" y="10412"/>
                    <a:pt x="122" y="10412"/>
                    <a:pt x="122" y="10432"/>
                  </a:cubicBezTo>
                  <a:cubicBezTo>
                    <a:pt x="128" y="10432"/>
                    <a:pt x="133" y="10451"/>
                    <a:pt x="139" y="10451"/>
                  </a:cubicBezTo>
                  <a:cubicBezTo>
                    <a:pt x="144" y="10470"/>
                    <a:pt x="150" y="10470"/>
                    <a:pt x="150" y="10490"/>
                  </a:cubicBezTo>
                  <a:cubicBezTo>
                    <a:pt x="156" y="10490"/>
                    <a:pt x="161" y="10509"/>
                    <a:pt x="167" y="10509"/>
                  </a:cubicBezTo>
                  <a:cubicBezTo>
                    <a:pt x="172" y="10529"/>
                    <a:pt x="178" y="10529"/>
                    <a:pt x="183" y="10548"/>
                  </a:cubicBezTo>
                  <a:cubicBezTo>
                    <a:pt x="189" y="10548"/>
                    <a:pt x="194" y="10567"/>
                    <a:pt x="200" y="10587"/>
                  </a:cubicBezTo>
                  <a:cubicBezTo>
                    <a:pt x="200" y="10587"/>
                    <a:pt x="206" y="10587"/>
                    <a:pt x="211" y="10606"/>
                  </a:cubicBezTo>
                  <a:cubicBezTo>
                    <a:pt x="217" y="10626"/>
                    <a:pt x="222" y="10626"/>
                    <a:pt x="233" y="10645"/>
                  </a:cubicBezTo>
                  <a:cubicBezTo>
                    <a:pt x="239" y="10645"/>
                    <a:pt x="244" y="10664"/>
                    <a:pt x="250" y="10664"/>
                  </a:cubicBezTo>
                  <a:cubicBezTo>
                    <a:pt x="255" y="10684"/>
                    <a:pt x="261" y="10684"/>
                    <a:pt x="267" y="10703"/>
                  </a:cubicBezTo>
                  <a:cubicBezTo>
                    <a:pt x="272" y="10703"/>
                    <a:pt x="278" y="10723"/>
                    <a:pt x="283" y="10723"/>
                  </a:cubicBezTo>
                  <a:cubicBezTo>
                    <a:pt x="289" y="10723"/>
                    <a:pt x="294" y="10742"/>
                    <a:pt x="300" y="10742"/>
                  </a:cubicBezTo>
                  <a:cubicBezTo>
                    <a:pt x="305" y="10761"/>
                    <a:pt x="305" y="10761"/>
                    <a:pt x="311" y="10761"/>
                  </a:cubicBezTo>
                  <a:cubicBezTo>
                    <a:pt x="6987" y="20495"/>
                    <a:pt x="6987" y="20495"/>
                    <a:pt x="6987" y="20495"/>
                  </a:cubicBezTo>
                  <a:cubicBezTo>
                    <a:pt x="6998" y="20534"/>
                    <a:pt x="7015" y="20553"/>
                    <a:pt x="7032" y="20572"/>
                  </a:cubicBezTo>
                  <a:cubicBezTo>
                    <a:pt x="7037" y="20572"/>
                    <a:pt x="7043" y="20572"/>
                    <a:pt x="7048" y="20592"/>
                  </a:cubicBezTo>
                  <a:cubicBezTo>
                    <a:pt x="7054" y="20592"/>
                    <a:pt x="7065" y="20611"/>
                    <a:pt x="7076" y="20631"/>
                  </a:cubicBezTo>
                  <a:cubicBezTo>
                    <a:pt x="7076" y="20631"/>
                    <a:pt x="7076" y="20631"/>
                    <a:pt x="7076" y="20631"/>
                  </a:cubicBezTo>
                  <a:cubicBezTo>
                    <a:pt x="7082" y="20631"/>
                    <a:pt x="7087" y="20631"/>
                    <a:pt x="7093" y="20650"/>
                  </a:cubicBezTo>
                  <a:cubicBezTo>
                    <a:pt x="7104" y="20650"/>
                    <a:pt x="7115" y="20669"/>
                    <a:pt x="7126" y="20689"/>
                  </a:cubicBezTo>
                  <a:cubicBezTo>
                    <a:pt x="7131" y="20689"/>
                    <a:pt x="7137" y="20708"/>
                    <a:pt x="7143" y="20708"/>
                  </a:cubicBezTo>
                  <a:cubicBezTo>
                    <a:pt x="7148" y="20708"/>
                    <a:pt x="7154" y="20728"/>
                    <a:pt x="7159" y="20728"/>
                  </a:cubicBezTo>
                  <a:cubicBezTo>
                    <a:pt x="7165" y="20728"/>
                    <a:pt x="7165" y="20728"/>
                    <a:pt x="7170" y="20728"/>
                  </a:cubicBezTo>
                  <a:cubicBezTo>
                    <a:pt x="7193" y="20766"/>
                    <a:pt x="7215" y="20786"/>
                    <a:pt x="7237" y="20805"/>
                  </a:cubicBezTo>
                  <a:cubicBezTo>
                    <a:pt x="7237" y="20805"/>
                    <a:pt x="7243" y="20805"/>
                    <a:pt x="7243" y="20805"/>
                  </a:cubicBezTo>
                  <a:cubicBezTo>
                    <a:pt x="7243" y="20805"/>
                    <a:pt x="7243" y="20825"/>
                    <a:pt x="7248" y="20825"/>
                  </a:cubicBezTo>
                  <a:cubicBezTo>
                    <a:pt x="7265" y="20844"/>
                    <a:pt x="7287" y="20863"/>
                    <a:pt x="7309" y="20883"/>
                  </a:cubicBezTo>
                  <a:cubicBezTo>
                    <a:pt x="7315" y="20883"/>
                    <a:pt x="7315" y="20883"/>
                    <a:pt x="7320" y="20883"/>
                  </a:cubicBezTo>
                  <a:cubicBezTo>
                    <a:pt x="7320" y="20883"/>
                    <a:pt x="7320" y="20883"/>
                    <a:pt x="7320" y="20883"/>
                  </a:cubicBezTo>
                  <a:cubicBezTo>
                    <a:pt x="7320" y="20883"/>
                    <a:pt x="7320" y="20883"/>
                    <a:pt x="7320" y="20883"/>
                  </a:cubicBezTo>
                  <a:cubicBezTo>
                    <a:pt x="7320" y="20883"/>
                    <a:pt x="7326" y="20902"/>
                    <a:pt x="7331" y="20902"/>
                  </a:cubicBezTo>
                  <a:cubicBezTo>
                    <a:pt x="7348" y="20921"/>
                    <a:pt x="7365" y="20921"/>
                    <a:pt x="7381" y="20941"/>
                  </a:cubicBezTo>
                  <a:cubicBezTo>
                    <a:pt x="7381" y="20941"/>
                    <a:pt x="7387" y="20941"/>
                    <a:pt x="7393" y="20960"/>
                  </a:cubicBezTo>
                  <a:cubicBezTo>
                    <a:pt x="7398" y="20960"/>
                    <a:pt x="7398" y="20960"/>
                    <a:pt x="7404" y="20960"/>
                  </a:cubicBezTo>
                  <a:cubicBezTo>
                    <a:pt x="7420" y="20980"/>
                    <a:pt x="7443" y="20999"/>
                    <a:pt x="7459" y="21018"/>
                  </a:cubicBezTo>
                  <a:cubicBezTo>
                    <a:pt x="7465" y="21018"/>
                    <a:pt x="7465" y="21018"/>
                    <a:pt x="7470" y="21018"/>
                  </a:cubicBezTo>
                  <a:cubicBezTo>
                    <a:pt x="7470" y="21018"/>
                    <a:pt x="7470" y="21018"/>
                    <a:pt x="7470" y="21018"/>
                  </a:cubicBezTo>
                  <a:cubicBezTo>
                    <a:pt x="7493" y="21038"/>
                    <a:pt x="7515" y="21057"/>
                    <a:pt x="7543" y="21077"/>
                  </a:cubicBezTo>
                  <a:cubicBezTo>
                    <a:pt x="7543" y="21077"/>
                    <a:pt x="7543" y="21077"/>
                    <a:pt x="7548" y="21077"/>
                  </a:cubicBezTo>
                  <a:cubicBezTo>
                    <a:pt x="7554" y="21077"/>
                    <a:pt x="7559" y="21077"/>
                    <a:pt x="7565" y="21077"/>
                  </a:cubicBezTo>
                  <a:cubicBezTo>
                    <a:pt x="7581" y="21096"/>
                    <a:pt x="7592" y="21115"/>
                    <a:pt x="7609" y="21115"/>
                  </a:cubicBezTo>
                  <a:cubicBezTo>
                    <a:pt x="7615" y="21115"/>
                    <a:pt x="7620" y="21115"/>
                    <a:pt x="7626" y="21135"/>
                  </a:cubicBezTo>
                  <a:cubicBezTo>
                    <a:pt x="7626" y="21135"/>
                    <a:pt x="7631" y="21135"/>
                    <a:pt x="7637" y="21135"/>
                  </a:cubicBezTo>
                  <a:cubicBezTo>
                    <a:pt x="7654" y="21154"/>
                    <a:pt x="7670" y="21154"/>
                    <a:pt x="7687" y="21174"/>
                  </a:cubicBezTo>
                  <a:cubicBezTo>
                    <a:pt x="7692" y="21174"/>
                    <a:pt x="7698" y="21174"/>
                    <a:pt x="7704" y="21174"/>
                  </a:cubicBezTo>
                  <a:cubicBezTo>
                    <a:pt x="7704" y="21174"/>
                    <a:pt x="7709" y="21174"/>
                    <a:pt x="7709" y="21174"/>
                  </a:cubicBezTo>
                  <a:cubicBezTo>
                    <a:pt x="7731" y="21193"/>
                    <a:pt x="7754" y="21212"/>
                    <a:pt x="7770" y="21212"/>
                  </a:cubicBezTo>
                  <a:cubicBezTo>
                    <a:pt x="7776" y="21212"/>
                    <a:pt x="7781" y="21212"/>
                    <a:pt x="7781" y="21232"/>
                  </a:cubicBezTo>
                  <a:cubicBezTo>
                    <a:pt x="7781" y="21232"/>
                    <a:pt x="7787" y="21232"/>
                    <a:pt x="7787" y="21232"/>
                  </a:cubicBezTo>
                  <a:cubicBezTo>
                    <a:pt x="7809" y="21232"/>
                    <a:pt x="7837" y="21251"/>
                    <a:pt x="7859" y="21270"/>
                  </a:cubicBezTo>
                  <a:cubicBezTo>
                    <a:pt x="7865" y="21270"/>
                    <a:pt x="7865" y="21270"/>
                    <a:pt x="7865" y="21270"/>
                  </a:cubicBezTo>
                  <a:cubicBezTo>
                    <a:pt x="7870" y="21270"/>
                    <a:pt x="7876" y="21270"/>
                    <a:pt x="7881" y="21270"/>
                  </a:cubicBezTo>
                  <a:cubicBezTo>
                    <a:pt x="7898" y="21270"/>
                    <a:pt x="7920" y="21290"/>
                    <a:pt x="7937" y="21290"/>
                  </a:cubicBezTo>
                  <a:cubicBezTo>
                    <a:pt x="7942" y="21290"/>
                    <a:pt x="7942" y="21309"/>
                    <a:pt x="7948" y="21309"/>
                  </a:cubicBezTo>
                  <a:cubicBezTo>
                    <a:pt x="7954" y="21309"/>
                    <a:pt x="7959" y="21309"/>
                    <a:pt x="7959" y="21309"/>
                  </a:cubicBezTo>
                  <a:cubicBezTo>
                    <a:pt x="7981" y="21309"/>
                    <a:pt x="7998" y="21329"/>
                    <a:pt x="8015" y="21329"/>
                  </a:cubicBezTo>
                  <a:cubicBezTo>
                    <a:pt x="8020" y="21329"/>
                    <a:pt x="8026" y="21329"/>
                    <a:pt x="8031" y="21329"/>
                  </a:cubicBezTo>
                  <a:cubicBezTo>
                    <a:pt x="8037" y="21329"/>
                    <a:pt x="8037" y="21329"/>
                    <a:pt x="8042" y="21348"/>
                  </a:cubicBezTo>
                  <a:cubicBezTo>
                    <a:pt x="8098" y="21367"/>
                    <a:pt x="8153" y="21387"/>
                    <a:pt x="8209" y="21387"/>
                  </a:cubicBezTo>
                  <a:cubicBezTo>
                    <a:pt x="8215" y="21387"/>
                    <a:pt x="8220" y="21387"/>
                    <a:pt x="8220" y="21406"/>
                  </a:cubicBezTo>
                  <a:cubicBezTo>
                    <a:pt x="8226" y="21406"/>
                    <a:pt x="8226" y="21406"/>
                    <a:pt x="8231" y="21406"/>
                  </a:cubicBezTo>
                  <a:cubicBezTo>
                    <a:pt x="8270" y="21406"/>
                    <a:pt x="8315" y="21426"/>
                    <a:pt x="8359" y="21426"/>
                  </a:cubicBezTo>
                  <a:cubicBezTo>
                    <a:pt x="8359" y="21426"/>
                    <a:pt x="8359" y="21426"/>
                    <a:pt x="8365" y="21426"/>
                  </a:cubicBezTo>
                  <a:cubicBezTo>
                    <a:pt x="8365" y="21426"/>
                    <a:pt x="8370" y="21426"/>
                    <a:pt x="8376" y="21426"/>
                  </a:cubicBezTo>
                  <a:cubicBezTo>
                    <a:pt x="8398" y="21426"/>
                    <a:pt x="8420" y="21426"/>
                    <a:pt x="8442" y="21445"/>
                  </a:cubicBezTo>
                  <a:cubicBezTo>
                    <a:pt x="8448" y="21445"/>
                    <a:pt x="8448" y="21445"/>
                    <a:pt x="8448" y="21445"/>
                  </a:cubicBezTo>
                  <a:cubicBezTo>
                    <a:pt x="8476" y="21445"/>
                    <a:pt x="8498" y="21445"/>
                    <a:pt x="8526" y="21445"/>
                  </a:cubicBezTo>
                  <a:cubicBezTo>
                    <a:pt x="8531" y="21445"/>
                    <a:pt x="8542" y="21445"/>
                    <a:pt x="8548" y="21445"/>
                  </a:cubicBezTo>
                  <a:cubicBezTo>
                    <a:pt x="8564" y="21445"/>
                    <a:pt x="8581" y="21445"/>
                    <a:pt x="8603" y="21445"/>
                  </a:cubicBezTo>
                  <a:cubicBezTo>
                    <a:pt x="8609" y="21445"/>
                    <a:pt x="8620" y="21445"/>
                    <a:pt x="8626" y="21445"/>
                  </a:cubicBezTo>
                  <a:cubicBezTo>
                    <a:pt x="8642" y="21445"/>
                    <a:pt x="8664" y="21445"/>
                    <a:pt x="8681" y="21445"/>
                  </a:cubicBezTo>
                  <a:cubicBezTo>
                    <a:pt x="8687" y="21445"/>
                    <a:pt x="8692" y="21445"/>
                    <a:pt x="8692" y="21445"/>
                  </a:cubicBezTo>
                  <a:cubicBezTo>
                    <a:pt x="8698" y="21445"/>
                    <a:pt x="8698" y="21445"/>
                    <a:pt x="8698" y="21445"/>
                  </a:cubicBezTo>
                  <a:cubicBezTo>
                    <a:pt x="8726" y="21445"/>
                    <a:pt x="8753" y="21426"/>
                    <a:pt x="8781" y="21426"/>
                  </a:cubicBezTo>
                  <a:cubicBezTo>
                    <a:pt x="8787" y="21426"/>
                    <a:pt x="8792" y="21426"/>
                    <a:pt x="8803" y="21426"/>
                  </a:cubicBezTo>
                  <a:cubicBezTo>
                    <a:pt x="8848" y="21406"/>
                    <a:pt x="8898" y="21406"/>
                    <a:pt x="8942" y="21387"/>
                  </a:cubicBezTo>
                  <a:cubicBezTo>
                    <a:pt x="20928" y="16985"/>
                    <a:pt x="20928" y="16985"/>
                    <a:pt x="20928" y="16985"/>
                  </a:cubicBezTo>
                  <a:cubicBezTo>
                    <a:pt x="20950" y="16985"/>
                    <a:pt x="20972" y="16966"/>
                    <a:pt x="20995" y="16966"/>
                  </a:cubicBezTo>
                  <a:cubicBezTo>
                    <a:pt x="20995" y="16966"/>
                    <a:pt x="20995" y="16966"/>
                    <a:pt x="20995" y="16966"/>
                  </a:cubicBezTo>
                  <a:cubicBezTo>
                    <a:pt x="21011" y="16947"/>
                    <a:pt x="21028" y="16947"/>
                    <a:pt x="21045" y="16927"/>
                  </a:cubicBezTo>
                  <a:cubicBezTo>
                    <a:pt x="21050" y="16927"/>
                    <a:pt x="21050" y="16927"/>
                    <a:pt x="21056" y="16927"/>
                  </a:cubicBezTo>
                  <a:cubicBezTo>
                    <a:pt x="21067" y="16927"/>
                    <a:pt x="21078" y="16908"/>
                    <a:pt x="21083" y="16908"/>
                  </a:cubicBezTo>
                  <a:cubicBezTo>
                    <a:pt x="21089" y="16908"/>
                    <a:pt x="21089" y="16908"/>
                    <a:pt x="21095" y="16908"/>
                  </a:cubicBezTo>
                  <a:cubicBezTo>
                    <a:pt x="21095" y="16908"/>
                    <a:pt x="21100" y="16908"/>
                    <a:pt x="21106" y="16888"/>
                  </a:cubicBezTo>
                  <a:cubicBezTo>
                    <a:pt x="21117" y="16888"/>
                    <a:pt x="21128" y="16888"/>
                    <a:pt x="21139" y="16869"/>
                  </a:cubicBezTo>
                  <a:cubicBezTo>
                    <a:pt x="21145" y="16869"/>
                    <a:pt x="21145" y="16869"/>
                    <a:pt x="21150" y="16869"/>
                  </a:cubicBezTo>
                  <a:cubicBezTo>
                    <a:pt x="21150" y="16869"/>
                    <a:pt x="21150" y="16869"/>
                    <a:pt x="21150" y="16869"/>
                  </a:cubicBezTo>
                  <a:cubicBezTo>
                    <a:pt x="21167" y="16850"/>
                    <a:pt x="21178" y="16850"/>
                    <a:pt x="21189" y="16830"/>
                  </a:cubicBezTo>
                  <a:cubicBezTo>
                    <a:pt x="21195" y="16830"/>
                    <a:pt x="21195" y="16830"/>
                    <a:pt x="21200" y="16830"/>
                  </a:cubicBezTo>
                  <a:cubicBezTo>
                    <a:pt x="21200" y="16811"/>
                    <a:pt x="21206" y="16811"/>
                    <a:pt x="21211" y="16811"/>
                  </a:cubicBezTo>
                  <a:cubicBezTo>
                    <a:pt x="21217" y="16811"/>
                    <a:pt x="21228" y="16791"/>
                    <a:pt x="21233" y="16791"/>
                  </a:cubicBezTo>
                  <a:cubicBezTo>
                    <a:pt x="21233" y="16791"/>
                    <a:pt x="21233" y="16791"/>
                    <a:pt x="21233" y="16791"/>
                  </a:cubicBezTo>
                  <a:cubicBezTo>
                    <a:pt x="21245" y="16772"/>
                    <a:pt x="21250" y="16772"/>
                    <a:pt x="21256" y="16753"/>
                  </a:cubicBezTo>
                  <a:cubicBezTo>
                    <a:pt x="21261" y="16753"/>
                    <a:pt x="21267" y="16753"/>
                    <a:pt x="21267" y="16753"/>
                  </a:cubicBezTo>
                  <a:cubicBezTo>
                    <a:pt x="21272" y="16753"/>
                    <a:pt x="21272" y="16733"/>
                    <a:pt x="21272" y="16733"/>
                  </a:cubicBezTo>
                  <a:cubicBezTo>
                    <a:pt x="21283" y="16733"/>
                    <a:pt x="21289" y="16714"/>
                    <a:pt x="21300" y="16714"/>
                  </a:cubicBezTo>
                  <a:cubicBezTo>
                    <a:pt x="21300" y="16714"/>
                    <a:pt x="21300" y="16695"/>
                    <a:pt x="21300" y="16695"/>
                  </a:cubicBezTo>
                  <a:cubicBezTo>
                    <a:pt x="21311" y="16695"/>
                    <a:pt x="21317" y="16675"/>
                    <a:pt x="21322" y="16675"/>
                  </a:cubicBezTo>
                  <a:cubicBezTo>
                    <a:pt x="21328" y="16656"/>
                    <a:pt x="21333" y="16656"/>
                    <a:pt x="21333" y="16656"/>
                  </a:cubicBezTo>
                  <a:cubicBezTo>
                    <a:pt x="21333" y="16656"/>
                    <a:pt x="21333" y="16656"/>
                    <a:pt x="21333" y="16656"/>
                  </a:cubicBezTo>
                  <a:cubicBezTo>
                    <a:pt x="21345" y="16636"/>
                    <a:pt x="21356" y="16617"/>
                    <a:pt x="21361" y="16598"/>
                  </a:cubicBezTo>
                  <a:cubicBezTo>
                    <a:pt x="21361" y="16598"/>
                    <a:pt x="21361" y="16598"/>
                    <a:pt x="21361" y="16598"/>
                  </a:cubicBezTo>
                  <a:cubicBezTo>
                    <a:pt x="21372" y="16578"/>
                    <a:pt x="21383" y="16559"/>
                    <a:pt x="21389" y="16539"/>
                  </a:cubicBezTo>
                  <a:cubicBezTo>
                    <a:pt x="21389" y="16539"/>
                    <a:pt x="21389" y="16539"/>
                    <a:pt x="21389" y="16539"/>
                  </a:cubicBezTo>
                  <a:cubicBezTo>
                    <a:pt x="21394" y="16520"/>
                    <a:pt x="21400" y="16501"/>
                    <a:pt x="21406" y="16481"/>
                  </a:cubicBezTo>
                  <a:cubicBezTo>
                    <a:pt x="21406" y="16481"/>
                    <a:pt x="21406" y="16481"/>
                    <a:pt x="21406" y="16481"/>
                  </a:cubicBezTo>
                  <a:cubicBezTo>
                    <a:pt x="21411" y="16481"/>
                    <a:pt x="21411" y="16462"/>
                    <a:pt x="21411" y="16462"/>
                  </a:cubicBezTo>
                  <a:cubicBezTo>
                    <a:pt x="21417" y="16442"/>
                    <a:pt x="21417" y="16442"/>
                    <a:pt x="21422" y="16423"/>
                  </a:cubicBezTo>
                  <a:cubicBezTo>
                    <a:pt x="21422" y="16423"/>
                    <a:pt x="21422" y="16423"/>
                    <a:pt x="21422" y="16423"/>
                  </a:cubicBezTo>
                  <a:cubicBezTo>
                    <a:pt x="21422" y="16404"/>
                    <a:pt x="21428" y="16404"/>
                    <a:pt x="21428" y="16384"/>
                  </a:cubicBezTo>
                  <a:cubicBezTo>
                    <a:pt x="21428" y="16384"/>
                    <a:pt x="21428" y="16384"/>
                    <a:pt x="21433" y="16365"/>
                  </a:cubicBezTo>
                  <a:cubicBezTo>
                    <a:pt x="21433" y="16365"/>
                    <a:pt x="21433" y="16365"/>
                    <a:pt x="21433" y="16365"/>
                  </a:cubicBezTo>
                  <a:cubicBezTo>
                    <a:pt x="21433" y="16346"/>
                    <a:pt x="21439" y="16326"/>
                    <a:pt x="21439" y="16307"/>
                  </a:cubicBezTo>
                  <a:cubicBezTo>
                    <a:pt x="21439" y="16307"/>
                    <a:pt x="21439" y="16307"/>
                    <a:pt x="21439" y="16307"/>
                  </a:cubicBezTo>
                  <a:cubicBezTo>
                    <a:pt x="21439" y="16307"/>
                    <a:pt x="21439" y="16307"/>
                    <a:pt x="21439" y="16287"/>
                  </a:cubicBezTo>
                  <a:cubicBezTo>
                    <a:pt x="21444" y="16268"/>
                    <a:pt x="21444" y="16249"/>
                    <a:pt x="21444" y="16229"/>
                  </a:cubicBezTo>
                  <a:cubicBezTo>
                    <a:pt x="21494" y="14697"/>
                    <a:pt x="21539" y="13146"/>
                    <a:pt x="21589" y="11614"/>
                  </a:cubicBezTo>
                  <a:cubicBezTo>
                    <a:pt x="21589" y="11614"/>
                    <a:pt x="21589" y="11614"/>
                    <a:pt x="21589" y="11634"/>
                  </a:cubicBezTo>
                  <a:cubicBezTo>
                    <a:pt x="21600" y="11343"/>
                    <a:pt x="21500" y="11013"/>
                    <a:pt x="21278" y="10684"/>
                  </a:cubicBezTo>
                  <a:close/>
                </a:path>
              </a:pathLst>
            </a:custGeom>
            <a:solidFill>
              <a:srgbClr val="FF0000"/>
            </a:solidFill>
            <a:ln w="12700" cap="flat">
              <a:noFill/>
              <a:miter lim="400000"/>
            </a:ln>
            <a:effectLst/>
          </p:spPr>
          <p:txBody>
            <a:bodyPr wrap="square" lIns="45719" tIns="45719" rIns="45719" bIns="45719" numCol="1" anchor="t">
              <a:noAutofit/>
            </a:bodyPr>
            <a:lstStyle/>
            <a:p>
              <a:pPr>
                <a:defRPr sz="4800"/>
              </a:pPr>
              <a:endParaRPr/>
            </a:p>
          </p:txBody>
        </p:sp>
        <p:sp>
          <p:nvSpPr>
            <p:cNvPr id="295" name="Freeform: Shape 70"/>
            <p:cNvSpPr/>
            <p:nvPr/>
          </p:nvSpPr>
          <p:spPr>
            <a:xfrm>
              <a:off x="0" y="407254"/>
              <a:ext cx="4813606" cy="1267229"/>
            </a:xfrm>
            <a:custGeom>
              <a:avLst/>
              <a:gdLst/>
              <a:ahLst/>
              <a:cxnLst>
                <a:cxn ang="0">
                  <a:pos x="wd2" y="hd2"/>
                </a:cxn>
                <a:cxn ang="5400000">
                  <a:pos x="wd2" y="hd2"/>
                </a:cxn>
                <a:cxn ang="10800000">
                  <a:pos x="wd2" y="hd2"/>
                </a:cxn>
                <a:cxn ang="16200000">
                  <a:pos x="wd2" y="hd2"/>
                </a:cxn>
              </a:cxnLst>
              <a:rect l="0" t="0" r="r" b="b"/>
              <a:pathLst>
                <a:path w="21600" h="21600" extrusionOk="0">
                  <a:moveTo>
                    <a:pt x="144" y="0"/>
                  </a:moveTo>
                  <a:cubicBezTo>
                    <a:pt x="144" y="26"/>
                    <a:pt x="144" y="52"/>
                    <a:pt x="144" y="77"/>
                  </a:cubicBezTo>
                  <a:cubicBezTo>
                    <a:pt x="144" y="77"/>
                    <a:pt x="144" y="77"/>
                    <a:pt x="144" y="103"/>
                  </a:cubicBezTo>
                  <a:cubicBezTo>
                    <a:pt x="144" y="103"/>
                    <a:pt x="144" y="129"/>
                    <a:pt x="150" y="129"/>
                  </a:cubicBezTo>
                  <a:cubicBezTo>
                    <a:pt x="150" y="155"/>
                    <a:pt x="150" y="155"/>
                    <a:pt x="150" y="181"/>
                  </a:cubicBezTo>
                  <a:cubicBezTo>
                    <a:pt x="150" y="181"/>
                    <a:pt x="150" y="206"/>
                    <a:pt x="150" y="206"/>
                  </a:cubicBezTo>
                  <a:cubicBezTo>
                    <a:pt x="156" y="232"/>
                    <a:pt x="156" y="232"/>
                    <a:pt x="156" y="232"/>
                  </a:cubicBezTo>
                  <a:cubicBezTo>
                    <a:pt x="156" y="258"/>
                    <a:pt x="156" y="284"/>
                    <a:pt x="161" y="284"/>
                  </a:cubicBezTo>
                  <a:cubicBezTo>
                    <a:pt x="161" y="310"/>
                    <a:pt x="161" y="310"/>
                    <a:pt x="167" y="310"/>
                  </a:cubicBezTo>
                  <a:cubicBezTo>
                    <a:pt x="167" y="335"/>
                    <a:pt x="167" y="335"/>
                    <a:pt x="172" y="361"/>
                  </a:cubicBezTo>
                  <a:cubicBezTo>
                    <a:pt x="172" y="361"/>
                    <a:pt x="172" y="387"/>
                    <a:pt x="178" y="387"/>
                  </a:cubicBezTo>
                  <a:cubicBezTo>
                    <a:pt x="178" y="413"/>
                    <a:pt x="178" y="413"/>
                    <a:pt x="183" y="439"/>
                  </a:cubicBezTo>
                  <a:cubicBezTo>
                    <a:pt x="183" y="439"/>
                    <a:pt x="189" y="465"/>
                    <a:pt x="189" y="465"/>
                  </a:cubicBezTo>
                  <a:cubicBezTo>
                    <a:pt x="194" y="490"/>
                    <a:pt x="194" y="490"/>
                    <a:pt x="194" y="516"/>
                  </a:cubicBezTo>
                  <a:cubicBezTo>
                    <a:pt x="200" y="516"/>
                    <a:pt x="200" y="542"/>
                    <a:pt x="206" y="542"/>
                  </a:cubicBezTo>
                  <a:cubicBezTo>
                    <a:pt x="211" y="568"/>
                    <a:pt x="211" y="568"/>
                    <a:pt x="217" y="594"/>
                  </a:cubicBezTo>
                  <a:cubicBezTo>
                    <a:pt x="217" y="594"/>
                    <a:pt x="222" y="619"/>
                    <a:pt x="222" y="619"/>
                  </a:cubicBezTo>
                  <a:cubicBezTo>
                    <a:pt x="228" y="645"/>
                    <a:pt x="233" y="645"/>
                    <a:pt x="233" y="671"/>
                  </a:cubicBezTo>
                  <a:cubicBezTo>
                    <a:pt x="239" y="671"/>
                    <a:pt x="245" y="697"/>
                    <a:pt x="245" y="697"/>
                  </a:cubicBezTo>
                  <a:cubicBezTo>
                    <a:pt x="250" y="723"/>
                    <a:pt x="256" y="723"/>
                    <a:pt x="256" y="748"/>
                  </a:cubicBezTo>
                  <a:cubicBezTo>
                    <a:pt x="261" y="748"/>
                    <a:pt x="267" y="774"/>
                    <a:pt x="272" y="774"/>
                  </a:cubicBezTo>
                  <a:cubicBezTo>
                    <a:pt x="272" y="800"/>
                    <a:pt x="278" y="800"/>
                    <a:pt x="283" y="826"/>
                  </a:cubicBezTo>
                  <a:cubicBezTo>
                    <a:pt x="289" y="826"/>
                    <a:pt x="295" y="852"/>
                    <a:pt x="295" y="852"/>
                  </a:cubicBezTo>
                  <a:cubicBezTo>
                    <a:pt x="300" y="877"/>
                    <a:pt x="306" y="877"/>
                    <a:pt x="311" y="903"/>
                  </a:cubicBezTo>
                  <a:cubicBezTo>
                    <a:pt x="317" y="903"/>
                    <a:pt x="322" y="929"/>
                    <a:pt x="328" y="929"/>
                  </a:cubicBezTo>
                  <a:cubicBezTo>
                    <a:pt x="333" y="955"/>
                    <a:pt x="339" y="955"/>
                    <a:pt x="345" y="981"/>
                  </a:cubicBezTo>
                  <a:cubicBezTo>
                    <a:pt x="345" y="1006"/>
                    <a:pt x="350" y="1006"/>
                    <a:pt x="356" y="1032"/>
                  </a:cubicBezTo>
                  <a:cubicBezTo>
                    <a:pt x="361" y="1032"/>
                    <a:pt x="367" y="1058"/>
                    <a:pt x="378" y="1058"/>
                  </a:cubicBezTo>
                  <a:cubicBezTo>
                    <a:pt x="383" y="1084"/>
                    <a:pt x="389" y="1084"/>
                    <a:pt x="395" y="1110"/>
                  </a:cubicBezTo>
                  <a:cubicBezTo>
                    <a:pt x="400" y="1110"/>
                    <a:pt x="406" y="1135"/>
                    <a:pt x="411" y="1135"/>
                  </a:cubicBezTo>
                  <a:cubicBezTo>
                    <a:pt x="417" y="1161"/>
                    <a:pt x="422" y="1161"/>
                    <a:pt x="428" y="1187"/>
                  </a:cubicBezTo>
                  <a:cubicBezTo>
                    <a:pt x="439" y="1187"/>
                    <a:pt x="445" y="1213"/>
                    <a:pt x="456" y="1239"/>
                  </a:cubicBezTo>
                  <a:cubicBezTo>
                    <a:pt x="456" y="1239"/>
                    <a:pt x="456" y="1239"/>
                    <a:pt x="7135" y="14194"/>
                  </a:cubicBezTo>
                  <a:cubicBezTo>
                    <a:pt x="7146" y="14219"/>
                    <a:pt x="7163" y="14245"/>
                    <a:pt x="7180" y="14271"/>
                  </a:cubicBezTo>
                  <a:cubicBezTo>
                    <a:pt x="7185" y="14297"/>
                    <a:pt x="7191" y="14297"/>
                    <a:pt x="7191" y="14297"/>
                  </a:cubicBezTo>
                  <a:cubicBezTo>
                    <a:pt x="7202" y="14323"/>
                    <a:pt x="7213" y="14348"/>
                    <a:pt x="7224" y="14348"/>
                  </a:cubicBezTo>
                  <a:cubicBezTo>
                    <a:pt x="7230" y="14374"/>
                    <a:pt x="7235" y="14374"/>
                    <a:pt x="7241" y="14374"/>
                  </a:cubicBezTo>
                  <a:cubicBezTo>
                    <a:pt x="7252" y="14400"/>
                    <a:pt x="7263" y="14426"/>
                    <a:pt x="7274" y="14426"/>
                  </a:cubicBezTo>
                  <a:cubicBezTo>
                    <a:pt x="7280" y="14452"/>
                    <a:pt x="7285" y="14452"/>
                    <a:pt x="7291" y="14452"/>
                  </a:cubicBezTo>
                  <a:cubicBezTo>
                    <a:pt x="7302" y="14477"/>
                    <a:pt x="7307" y="14477"/>
                    <a:pt x="7319" y="14503"/>
                  </a:cubicBezTo>
                  <a:cubicBezTo>
                    <a:pt x="7341" y="14529"/>
                    <a:pt x="7363" y="14581"/>
                    <a:pt x="7385" y="14606"/>
                  </a:cubicBezTo>
                  <a:cubicBezTo>
                    <a:pt x="7391" y="14606"/>
                    <a:pt x="7391" y="14606"/>
                    <a:pt x="7396" y="14606"/>
                  </a:cubicBezTo>
                  <a:cubicBezTo>
                    <a:pt x="7413" y="14632"/>
                    <a:pt x="7435" y="14658"/>
                    <a:pt x="7457" y="14684"/>
                  </a:cubicBezTo>
                  <a:cubicBezTo>
                    <a:pt x="7463" y="14710"/>
                    <a:pt x="7474" y="14710"/>
                    <a:pt x="7480" y="14710"/>
                  </a:cubicBezTo>
                  <a:cubicBezTo>
                    <a:pt x="7496" y="14735"/>
                    <a:pt x="7513" y="14761"/>
                    <a:pt x="7530" y="14787"/>
                  </a:cubicBezTo>
                  <a:cubicBezTo>
                    <a:pt x="7535" y="14787"/>
                    <a:pt x="7541" y="14787"/>
                    <a:pt x="7552" y="14813"/>
                  </a:cubicBezTo>
                  <a:cubicBezTo>
                    <a:pt x="7569" y="14813"/>
                    <a:pt x="7591" y="14839"/>
                    <a:pt x="7613" y="14865"/>
                  </a:cubicBezTo>
                  <a:cubicBezTo>
                    <a:pt x="7613" y="14865"/>
                    <a:pt x="7619" y="14865"/>
                    <a:pt x="7619" y="14865"/>
                  </a:cubicBezTo>
                  <a:cubicBezTo>
                    <a:pt x="7641" y="14890"/>
                    <a:pt x="7663" y="14916"/>
                    <a:pt x="7691" y="14942"/>
                  </a:cubicBezTo>
                  <a:cubicBezTo>
                    <a:pt x="7696" y="14942"/>
                    <a:pt x="7702" y="14968"/>
                    <a:pt x="7713" y="14968"/>
                  </a:cubicBezTo>
                  <a:cubicBezTo>
                    <a:pt x="7724" y="14968"/>
                    <a:pt x="7741" y="14994"/>
                    <a:pt x="7758" y="15019"/>
                  </a:cubicBezTo>
                  <a:cubicBezTo>
                    <a:pt x="7769" y="15019"/>
                    <a:pt x="7780" y="15019"/>
                    <a:pt x="7785" y="15045"/>
                  </a:cubicBezTo>
                  <a:cubicBezTo>
                    <a:pt x="7802" y="15045"/>
                    <a:pt x="7819" y="15071"/>
                    <a:pt x="7835" y="15071"/>
                  </a:cubicBezTo>
                  <a:cubicBezTo>
                    <a:pt x="7846" y="15071"/>
                    <a:pt x="7852" y="15097"/>
                    <a:pt x="7858" y="15097"/>
                  </a:cubicBezTo>
                  <a:cubicBezTo>
                    <a:pt x="7880" y="15123"/>
                    <a:pt x="7902" y="15123"/>
                    <a:pt x="7919" y="15148"/>
                  </a:cubicBezTo>
                  <a:cubicBezTo>
                    <a:pt x="7924" y="15148"/>
                    <a:pt x="7930" y="15148"/>
                    <a:pt x="7935" y="15148"/>
                  </a:cubicBezTo>
                  <a:cubicBezTo>
                    <a:pt x="7958" y="15174"/>
                    <a:pt x="7985" y="15174"/>
                    <a:pt x="8008" y="15200"/>
                  </a:cubicBezTo>
                  <a:cubicBezTo>
                    <a:pt x="8013" y="15200"/>
                    <a:pt x="8019" y="15200"/>
                    <a:pt x="8024" y="15200"/>
                  </a:cubicBezTo>
                  <a:cubicBezTo>
                    <a:pt x="8047" y="15226"/>
                    <a:pt x="8069" y="15226"/>
                    <a:pt x="8085" y="15252"/>
                  </a:cubicBezTo>
                  <a:cubicBezTo>
                    <a:pt x="8097" y="15252"/>
                    <a:pt x="8102" y="15252"/>
                    <a:pt x="8108" y="15252"/>
                  </a:cubicBezTo>
                  <a:cubicBezTo>
                    <a:pt x="8130" y="15277"/>
                    <a:pt x="8147" y="15277"/>
                    <a:pt x="8169" y="15303"/>
                  </a:cubicBezTo>
                  <a:cubicBezTo>
                    <a:pt x="8174" y="15303"/>
                    <a:pt x="8180" y="15303"/>
                    <a:pt x="8191" y="15303"/>
                  </a:cubicBezTo>
                  <a:cubicBezTo>
                    <a:pt x="8213" y="15329"/>
                    <a:pt x="8241" y="15329"/>
                    <a:pt x="8269" y="15329"/>
                  </a:cubicBezTo>
                  <a:cubicBezTo>
                    <a:pt x="8302" y="15355"/>
                    <a:pt x="8330" y="15355"/>
                    <a:pt x="8358" y="15381"/>
                  </a:cubicBezTo>
                  <a:cubicBezTo>
                    <a:pt x="8363" y="15381"/>
                    <a:pt x="8374" y="15381"/>
                    <a:pt x="8380" y="15381"/>
                  </a:cubicBezTo>
                  <a:cubicBezTo>
                    <a:pt x="8419" y="15406"/>
                    <a:pt x="8463" y="15406"/>
                    <a:pt x="8508" y="15406"/>
                  </a:cubicBezTo>
                  <a:cubicBezTo>
                    <a:pt x="8513" y="15406"/>
                    <a:pt x="8519" y="15432"/>
                    <a:pt x="8519" y="15432"/>
                  </a:cubicBezTo>
                  <a:cubicBezTo>
                    <a:pt x="8547" y="15432"/>
                    <a:pt x="8569" y="15432"/>
                    <a:pt x="8591" y="15432"/>
                  </a:cubicBezTo>
                  <a:cubicBezTo>
                    <a:pt x="8597" y="15432"/>
                    <a:pt x="8597" y="15432"/>
                    <a:pt x="8597" y="15432"/>
                  </a:cubicBezTo>
                  <a:cubicBezTo>
                    <a:pt x="8624" y="15432"/>
                    <a:pt x="8652" y="15432"/>
                    <a:pt x="8674" y="15432"/>
                  </a:cubicBezTo>
                  <a:cubicBezTo>
                    <a:pt x="8680" y="15432"/>
                    <a:pt x="8691" y="15432"/>
                    <a:pt x="8697" y="15432"/>
                  </a:cubicBezTo>
                  <a:cubicBezTo>
                    <a:pt x="8713" y="15432"/>
                    <a:pt x="8730" y="15432"/>
                    <a:pt x="8752" y="15432"/>
                  </a:cubicBezTo>
                  <a:cubicBezTo>
                    <a:pt x="8758" y="15432"/>
                    <a:pt x="8769" y="15432"/>
                    <a:pt x="8774" y="15432"/>
                  </a:cubicBezTo>
                  <a:cubicBezTo>
                    <a:pt x="8791" y="15432"/>
                    <a:pt x="8813" y="15432"/>
                    <a:pt x="8830" y="15432"/>
                  </a:cubicBezTo>
                  <a:cubicBezTo>
                    <a:pt x="8836" y="15432"/>
                    <a:pt x="8841" y="15432"/>
                    <a:pt x="8847" y="15432"/>
                  </a:cubicBezTo>
                  <a:cubicBezTo>
                    <a:pt x="8875" y="15432"/>
                    <a:pt x="8902" y="15432"/>
                    <a:pt x="8930" y="15432"/>
                  </a:cubicBezTo>
                  <a:cubicBezTo>
                    <a:pt x="8936" y="15406"/>
                    <a:pt x="8941" y="15406"/>
                    <a:pt x="8952" y="15406"/>
                  </a:cubicBezTo>
                  <a:cubicBezTo>
                    <a:pt x="8980" y="15406"/>
                    <a:pt x="9008" y="15406"/>
                    <a:pt x="9036" y="15381"/>
                  </a:cubicBezTo>
                  <a:cubicBezTo>
                    <a:pt x="9052" y="15381"/>
                    <a:pt x="9069" y="15381"/>
                    <a:pt x="9091" y="15355"/>
                  </a:cubicBezTo>
                  <a:cubicBezTo>
                    <a:pt x="9091" y="15355"/>
                    <a:pt x="9091" y="15355"/>
                    <a:pt x="21083" y="9497"/>
                  </a:cubicBezTo>
                  <a:cubicBezTo>
                    <a:pt x="21105" y="9497"/>
                    <a:pt x="21128" y="9497"/>
                    <a:pt x="21150" y="9471"/>
                  </a:cubicBezTo>
                  <a:cubicBezTo>
                    <a:pt x="21167" y="9471"/>
                    <a:pt x="21183" y="9445"/>
                    <a:pt x="21200" y="9445"/>
                  </a:cubicBezTo>
                  <a:cubicBezTo>
                    <a:pt x="21205" y="9445"/>
                    <a:pt x="21205" y="9445"/>
                    <a:pt x="21211" y="9419"/>
                  </a:cubicBezTo>
                  <a:cubicBezTo>
                    <a:pt x="21222" y="9419"/>
                    <a:pt x="21239" y="9419"/>
                    <a:pt x="21250" y="9394"/>
                  </a:cubicBezTo>
                  <a:cubicBezTo>
                    <a:pt x="21255" y="9394"/>
                    <a:pt x="21255" y="9394"/>
                    <a:pt x="21261" y="9394"/>
                  </a:cubicBezTo>
                  <a:cubicBezTo>
                    <a:pt x="21272" y="9368"/>
                    <a:pt x="21283" y="9368"/>
                    <a:pt x="21294" y="9368"/>
                  </a:cubicBezTo>
                  <a:cubicBezTo>
                    <a:pt x="21300" y="9342"/>
                    <a:pt x="21300" y="9342"/>
                    <a:pt x="21305" y="9342"/>
                  </a:cubicBezTo>
                  <a:cubicBezTo>
                    <a:pt x="21317" y="9342"/>
                    <a:pt x="21333" y="9316"/>
                    <a:pt x="21344" y="9316"/>
                  </a:cubicBezTo>
                  <a:cubicBezTo>
                    <a:pt x="21350" y="9290"/>
                    <a:pt x="21350" y="9290"/>
                    <a:pt x="21355" y="9290"/>
                  </a:cubicBezTo>
                  <a:cubicBezTo>
                    <a:pt x="21367" y="9265"/>
                    <a:pt x="21378" y="9265"/>
                    <a:pt x="21389" y="9239"/>
                  </a:cubicBezTo>
                  <a:cubicBezTo>
                    <a:pt x="21406" y="9213"/>
                    <a:pt x="21417" y="9213"/>
                    <a:pt x="21422" y="9187"/>
                  </a:cubicBezTo>
                  <a:cubicBezTo>
                    <a:pt x="21428" y="9187"/>
                    <a:pt x="21428" y="9187"/>
                    <a:pt x="21428" y="9187"/>
                  </a:cubicBezTo>
                  <a:cubicBezTo>
                    <a:pt x="21439" y="9161"/>
                    <a:pt x="21450" y="9161"/>
                    <a:pt x="21456" y="9135"/>
                  </a:cubicBezTo>
                  <a:cubicBezTo>
                    <a:pt x="21467" y="9110"/>
                    <a:pt x="21472" y="9110"/>
                    <a:pt x="21478" y="9084"/>
                  </a:cubicBezTo>
                  <a:cubicBezTo>
                    <a:pt x="21483" y="9084"/>
                    <a:pt x="21489" y="9058"/>
                    <a:pt x="21489" y="9058"/>
                  </a:cubicBezTo>
                  <a:cubicBezTo>
                    <a:pt x="21500" y="9032"/>
                    <a:pt x="21511" y="9006"/>
                    <a:pt x="21517" y="8981"/>
                  </a:cubicBezTo>
                  <a:cubicBezTo>
                    <a:pt x="21517" y="8981"/>
                    <a:pt x="21517" y="8981"/>
                    <a:pt x="21522" y="8981"/>
                  </a:cubicBezTo>
                  <a:cubicBezTo>
                    <a:pt x="21528" y="8955"/>
                    <a:pt x="21539" y="8929"/>
                    <a:pt x="21544" y="8903"/>
                  </a:cubicBezTo>
                  <a:cubicBezTo>
                    <a:pt x="21550" y="8877"/>
                    <a:pt x="21556" y="8877"/>
                    <a:pt x="21561" y="8852"/>
                  </a:cubicBezTo>
                  <a:cubicBezTo>
                    <a:pt x="21561" y="8852"/>
                    <a:pt x="21561" y="8826"/>
                    <a:pt x="21561" y="8826"/>
                  </a:cubicBezTo>
                  <a:cubicBezTo>
                    <a:pt x="21567" y="8800"/>
                    <a:pt x="21572" y="8800"/>
                    <a:pt x="21578" y="8774"/>
                  </a:cubicBezTo>
                  <a:cubicBezTo>
                    <a:pt x="21578" y="8774"/>
                    <a:pt x="21578" y="8748"/>
                    <a:pt x="21578" y="8748"/>
                  </a:cubicBezTo>
                  <a:cubicBezTo>
                    <a:pt x="21583" y="8723"/>
                    <a:pt x="21583" y="8723"/>
                    <a:pt x="21589" y="8697"/>
                  </a:cubicBezTo>
                  <a:cubicBezTo>
                    <a:pt x="21589" y="8697"/>
                    <a:pt x="21589" y="8671"/>
                    <a:pt x="21589" y="8671"/>
                  </a:cubicBezTo>
                  <a:cubicBezTo>
                    <a:pt x="21594" y="8645"/>
                    <a:pt x="21594" y="8619"/>
                    <a:pt x="21594" y="8594"/>
                  </a:cubicBezTo>
                  <a:cubicBezTo>
                    <a:pt x="21600" y="8568"/>
                    <a:pt x="21600" y="8542"/>
                    <a:pt x="21600" y="8516"/>
                  </a:cubicBezTo>
                  <a:cubicBezTo>
                    <a:pt x="21550" y="10555"/>
                    <a:pt x="21506" y="12619"/>
                    <a:pt x="21456" y="14658"/>
                  </a:cubicBezTo>
                  <a:cubicBezTo>
                    <a:pt x="21456" y="14684"/>
                    <a:pt x="21456" y="14710"/>
                    <a:pt x="21450" y="14735"/>
                  </a:cubicBezTo>
                  <a:cubicBezTo>
                    <a:pt x="21450" y="14761"/>
                    <a:pt x="21450" y="14761"/>
                    <a:pt x="21450" y="14761"/>
                  </a:cubicBezTo>
                  <a:cubicBezTo>
                    <a:pt x="21450" y="14787"/>
                    <a:pt x="21444" y="14813"/>
                    <a:pt x="21444" y="14839"/>
                  </a:cubicBezTo>
                  <a:cubicBezTo>
                    <a:pt x="21439" y="14865"/>
                    <a:pt x="21439" y="14865"/>
                    <a:pt x="21439" y="14865"/>
                  </a:cubicBezTo>
                  <a:cubicBezTo>
                    <a:pt x="21439" y="14890"/>
                    <a:pt x="21433" y="14890"/>
                    <a:pt x="21433" y="14916"/>
                  </a:cubicBezTo>
                  <a:cubicBezTo>
                    <a:pt x="21428" y="14942"/>
                    <a:pt x="21428" y="14942"/>
                    <a:pt x="21422" y="14968"/>
                  </a:cubicBezTo>
                  <a:cubicBezTo>
                    <a:pt x="21422" y="14968"/>
                    <a:pt x="21422" y="14994"/>
                    <a:pt x="21417" y="14994"/>
                  </a:cubicBezTo>
                  <a:cubicBezTo>
                    <a:pt x="21411" y="15019"/>
                    <a:pt x="21406" y="15045"/>
                    <a:pt x="21400" y="15071"/>
                  </a:cubicBezTo>
                  <a:cubicBezTo>
                    <a:pt x="21394" y="15097"/>
                    <a:pt x="21383" y="15123"/>
                    <a:pt x="21372" y="15148"/>
                  </a:cubicBezTo>
                  <a:cubicBezTo>
                    <a:pt x="21367" y="15174"/>
                    <a:pt x="21355" y="15200"/>
                    <a:pt x="21344" y="15226"/>
                  </a:cubicBezTo>
                  <a:cubicBezTo>
                    <a:pt x="21344" y="15226"/>
                    <a:pt x="21339" y="15226"/>
                    <a:pt x="21333" y="15252"/>
                  </a:cubicBezTo>
                  <a:cubicBezTo>
                    <a:pt x="21328" y="15252"/>
                    <a:pt x="21322" y="15277"/>
                    <a:pt x="21311" y="15277"/>
                  </a:cubicBezTo>
                  <a:cubicBezTo>
                    <a:pt x="21311" y="15277"/>
                    <a:pt x="21311" y="15303"/>
                    <a:pt x="21311" y="15303"/>
                  </a:cubicBezTo>
                  <a:cubicBezTo>
                    <a:pt x="21300" y="15303"/>
                    <a:pt x="21294" y="15329"/>
                    <a:pt x="21283" y="15329"/>
                  </a:cubicBezTo>
                  <a:cubicBezTo>
                    <a:pt x="21283" y="15329"/>
                    <a:pt x="21283" y="15355"/>
                    <a:pt x="21278" y="15355"/>
                  </a:cubicBezTo>
                  <a:cubicBezTo>
                    <a:pt x="21278" y="15355"/>
                    <a:pt x="21272" y="15355"/>
                    <a:pt x="21267" y="15355"/>
                  </a:cubicBezTo>
                  <a:cubicBezTo>
                    <a:pt x="21261" y="15381"/>
                    <a:pt x="21255" y="15381"/>
                    <a:pt x="21244" y="15406"/>
                  </a:cubicBezTo>
                  <a:cubicBezTo>
                    <a:pt x="21239" y="15406"/>
                    <a:pt x="21228" y="15432"/>
                    <a:pt x="21222" y="15432"/>
                  </a:cubicBezTo>
                  <a:cubicBezTo>
                    <a:pt x="21217" y="15432"/>
                    <a:pt x="21211" y="15432"/>
                    <a:pt x="21211" y="15458"/>
                  </a:cubicBezTo>
                  <a:cubicBezTo>
                    <a:pt x="21205" y="15458"/>
                    <a:pt x="21205" y="15458"/>
                    <a:pt x="21200" y="15458"/>
                  </a:cubicBezTo>
                  <a:cubicBezTo>
                    <a:pt x="21189" y="15484"/>
                    <a:pt x="21178" y="15484"/>
                    <a:pt x="21161" y="15510"/>
                  </a:cubicBezTo>
                  <a:cubicBezTo>
                    <a:pt x="21155" y="15510"/>
                    <a:pt x="21155" y="15510"/>
                    <a:pt x="21150" y="15510"/>
                  </a:cubicBezTo>
                  <a:cubicBezTo>
                    <a:pt x="21139" y="15535"/>
                    <a:pt x="21128" y="15535"/>
                    <a:pt x="21117" y="15535"/>
                  </a:cubicBezTo>
                  <a:cubicBezTo>
                    <a:pt x="21111" y="15561"/>
                    <a:pt x="21105" y="15561"/>
                    <a:pt x="21105" y="15561"/>
                  </a:cubicBezTo>
                  <a:cubicBezTo>
                    <a:pt x="21100" y="15561"/>
                    <a:pt x="21100" y="15561"/>
                    <a:pt x="21094" y="15561"/>
                  </a:cubicBezTo>
                  <a:cubicBezTo>
                    <a:pt x="21089" y="15561"/>
                    <a:pt x="21078" y="15587"/>
                    <a:pt x="21067" y="15587"/>
                  </a:cubicBezTo>
                  <a:cubicBezTo>
                    <a:pt x="21061" y="15587"/>
                    <a:pt x="21061" y="15587"/>
                    <a:pt x="21055" y="15587"/>
                  </a:cubicBezTo>
                  <a:cubicBezTo>
                    <a:pt x="21039" y="15613"/>
                    <a:pt x="21022" y="15613"/>
                    <a:pt x="21005" y="15639"/>
                  </a:cubicBezTo>
                  <a:cubicBezTo>
                    <a:pt x="20983" y="15639"/>
                    <a:pt x="20961" y="15665"/>
                    <a:pt x="20939" y="15665"/>
                  </a:cubicBezTo>
                  <a:cubicBezTo>
                    <a:pt x="20939" y="15665"/>
                    <a:pt x="20939" y="15665"/>
                    <a:pt x="8947" y="21523"/>
                  </a:cubicBezTo>
                  <a:cubicBezTo>
                    <a:pt x="8902" y="21548"/>
                    <a:pt x="8852" y="21548"/>
                    <a:pt x="8808" y="21574"/>
                  </a:cubicBezTo>
                  <a:cubicBezTo>
                    <a:pt x="8797" y="21574"/>
                    <a:pt x="8791" y="21574"/>
                    <a:pt x="8786" y="21574"/>
                  </a:cubicBezTo>
                  <a:cubicBezTo>
                    <a:pt x="8758" y="21574"/>
                    <a:pt x="8730" y="21600"/>
                    <a:pt x="8702" y="21600"/>
                  </a:cubicBezTo>
                  <a:cubicBezTo>
                    <a:pt x="8702" y="21600"/>
                    <a:pt x="8702" y="21600"/>
                    <a:pt x="8697" y="21600"/>
                  </a:cubicBezTo>
                  <a:cubicBezTo>
                    <a:pt x="8697" y="21600"/>
                    <a:pt x="8691" y="21600"/>
                    <a:pt x="8686" y="21600"/>
                  </a:cubicBezTo>
                  <a:cubicBezTo>
                    <a:pt x="8669" y="21600"/>
                    <a:pt x="8647" y="21600"/>
                    <a:pt x="8630" y="21600"/>
                  </a:cubicBezTo>
                  <a:cubicBezTo>
                    <a:pt x="8624" y="21600"/>
                    <a:pt x="8613" y="21600"/>
                    <a:pt x="8608" y="21600"/>
                  </a:cubicBezTo>
                  <a:cubicBezTo>
                    <a:pt x="8586" y="21600"/>
                    <a:pt x="8569" y="21600"/>
                    <a:pt x="8552" y="21600"/>
                  </a:cubicBezTo>
                  <a:cubicBezTo>
                    <a:pt x="8547" y="21600"/>
                    <a:pt x="8536" y="21600"/>
                    <a:pt x="8530" y="21600"/>
                  </a:cubicBezTo>
                  <a:cubicBezTo>
                    <a:pt x="8502" y="21600"/>
                    <a:pt x="8480" y="21600"/>
                    <a:pt x="8452" y="21600"/>
                  </a:cubicBezTo>
                  <a:cubicBezTo>
                    <a:pt x="8452" y="21600"/>
                    <a:pt x="8452" y="21600"/>
                    <a:pt x="8447" y="21600"/>
                  </a:cubicBezTo>
                  <a:cubicBezTo>
                    <a:pt x="8424" y="21574"/>
                    <a:pt x="8402" y="21574"/>
                    <a:pt x="8380" y="21574"/>
                  </a:cubicBezTo>
                  <a:cubicBezTo>
                    <a:pt x="8374" y="21574"/>
                    <a:pt x="8369" y="21574"/>
                    <a:pt x="8369" y="21574"/>
                  </a:cubicBezTo>
                  <a:cubicBezTo>
                    <a:pt x="8363" y="21574"/>
                    <a:pt x="8363" y="21574"/>
                    <a:pt x="8363" y="21574"/>
                  </a:cubicBezTo>
                  <a:cubicBezTo>
                    <a:pt x="8319" y="21574"/>
                    <a:pt x="8274" y="21548"/>
                    <a:pt x="8235" y="21548"/>
                  </a:cubicBezTo>
                  <a:cubicBezTo>
                    <a:pt x="8230" y="21548"/>
                    <a:pt x="8230" y="21548"/>
                    <a:pt x="8224" y="21548"/>
                  </a:cubicBezTo>
                  <a:cubicBezTo>
                    <a:pt x="8224" y="21523"/>
                    <a:pt x="8219" y="21523"/>
                    <a:pt x="8213" y="21523"/>
                  </a:cubicBezTo>
                  <a:cubicBezTo>
                    <a:pt x="8158" y="21523"/>
                    <a:pt x="8102" y="21497"/>
                    <a:pt x="8047" y="21471"/>
                  </a:cubicBezTo>
                  <a:cubicBezTo>
                    <a:pt x="8041" y="21445"/>
                    <a:pt x="8041" y="21445"/>
                    <a:pt x="8035" y="21445"/>
                  </a:cubicBezTo>
                  <a:cubicBezTo>
                    <a:pt x="8030" y="21445"/>
                    <a:pt x="8024" y="21445"/>
                    <a:pt x="8019" y="21445"/>
                  </a:cubicBezTo>
                  <a:cubicBezTo>
                    <a:pt x="8002" y="21445"/>
                    <a:pt x="7985" y="21419"/>
                    <a:pt x="7963" y="21419"/>
                  </a:cubicBezTo>
                  <a:cubicBezTo>
                    <a:pt x="7963" y="21419"/>
                    <a:pt x="7958" y="21419"/>
                    <a:pt x="7952" y="21419"/>
                  </a:cubicBezTo>
                  <a:cubicBezTo>
                    <a:pt x="7946" y="21419"/>
                    <a:pt x="7946" y="21394"/>
                    <a:pt x="7941" y="21394"/>
                  </a:cubicBezTo>
                  <a:cubicBezTo>
                    <a:pt x="7924" y="21394"/>
                    <a:pt x="7902" y="21368"/>
                    <a:pt x="7885" y="21368"/>
                  </a:cubicBezTo>
                  <a:cubicBezTo>
                    <a:pt x="7880" y="21368"/>
                    <a:pt x="7874" y="21368"/>
                    <a:pt x="7869" y="21368"/>
                  </a:cubicBezTo>
                  <a:cubicBezTo>
                    <a:pt x="7869" y="21368"/>
                    <a:pt x="7869" y="21368"/>
                    <a:pt x="7863" y="21368"/>
                  </a:cubicBezTo>
                  <a:cubicBezTo>
                    <a:pt x="7841" y="21342"/>
                    <a:pt x="7813" y="21316"/>
                    <a:pt x="7791" y="21316"/>
                  </a:cubicBezTo>
                  <a:cubicBezTo>
                    <a:pt x="7791" y="21316"/>
                    <a:pt x="7785" y="21316"/>
                    <a:pt x="7785" y="21316"/>
                  </a:cubicBezTo>
                  <a:cubicBezTo>
                    <a:pt x="7785" y="21290"/>
                    <a:pt x="7780" y="21290"/>
                    <a:pt x="7774" y="21290"/>
                  </a:cubicBezTo>
                  <a:cubicBezTo>
                    <a:pt x="7758" y="21290"/>
                    <a:pt x="7735" y="21265"/>
                    <a:pt x="7713" y="21239"/>
                  </a:cubicBezTo>
                  <a:cubicBezTo>
                    <a:pt x="7713" y="21239"/>
                    <a:pt x="7708" y="21239"/>
                    <a:pt x="7708" y="21239"/>
                  </a:cubicBezTo>
                  <a:cubicBezTo>
                    <a:pt x="7702" y="21239"/>
                    <a:pt x="7696" y="21239"/>
                    <a:pt x="7691" y="21239"/>
                  </a:cubicBezTo>
                  <a:cubicBezTo>
                    <a:pt x="7674" y="21213"/>
                    <a:pt x="7658" y="21213"/>
                    <a:pt x="7641" y="21187"/>
                  </a:cubicBezTo>
                  <a:cubicBezTo>
                    <a:pt x="7635" y="21187"/>
                    <a:pt x="7630" y="21187"/>
                    <a:pt x="7630" y="21187"/>
                  </a:cubicBezTo>
                  <a:cubicBezTo>
                    <a:pt x="7624" y="21161"/>
                    <a:pt x="7619" y="21161"/>
                    <a:pt x="7613" y="21161"/>
                  </a:cubicBezTo>
                  <a:cubicBezTo>
                    <a:pt x="7596" y="21161"/>
                    <a:pt x="7585" y="21135"/>
                    <a:pt x="7569" y="21110"/>
                  </a:cubicBezTo>
                  <a:cubicBezTo>
                    <a:pt x="7563" y="21110"/>
                    <a:pt x="7557" y="21110"/>
                    <a:pt x="7552" y="21110"/>
                  </a:cubicBezTo>
                  <a:cubicBezTo>
                    <a:pt x="7546" y="21110"/>
                    <a:pt x="7546" y="21110"/>
                    <a:pt x="7546" y="21110"/>
                  </a:cubicBezTo>
                  <a:cubicBezTo>
                    <a:pt x="7519" y="21084"/>
                    <a:pt x="7496" y="21058"/>
                    <a:pt x="7474" y="21032"/>
                  </a:cubicBezTo>
                  <a:cubicBezTo>
                    <a:pt x="7469" y="21032"/>
                    <a:pt x="7469" y="21032"/>
                    <a:pt x="7463" y="21032"/>
                  </a:cubicBezTo>
                  <a:cubicBezTo>
                    <a:pt x="7446" y="21006"/>
                    <a:pt x="7424" y="20981"/>
                    <a:pt x="7407" y="20955"/>
                  </a:cubicBezTo>
                  <a:cubicBezTo>
                    <a:pt x="7402" y="20955"/>
                    <a:pt x="7402" y="20955"/>
                    <a:pt x="7396" y="20955"/>
                  </a:cubicBezTo>
                  <a:cubicBezTo>
                    <a:pt x="7391" y="20929"/>
                    <a:pt x="7385" y="20929"/>
                    <a:pt x="7385" y="20929"/>
                  </a:cubicBezTo>
                  <a:cubicBezTo>
                    <a:pt x="7369" y="20903"/>
                    <a:pt x="7352" y="20903"/>
                    <a:pt x="7335" y="20877"/>
                  </a:cubicBezTo>
                  <a:cubicBezTo>
                    <a:pt x="7330" y="20877"/>
                    <a:pt x="7324" y="20852"/>
                    <a:pt x="7324" y="20852"/>
                  </a:cubicBezTo>
                  <a:cubicBezTo>
                    <a:pt x="7319" y="20852"/>
                    <a:pt x="7319" y="20852"/>
                    <a:pt x="7313" y="20852"/>
                  </a:cubicBezTo>
                  <a:cubicBezTo>
                    <a:pt x="7291" y="20826"/>
                    <a:pt x="7269" y="20800"/>
                    <a:pt x="7252" y="20774"/>
                  </a:cubicBezTo>
                  <a:cubicBezTo>
                    <a:pt x="7246" y="20774"/>
                    <a:pt x="7246" y="20748"/>
                    <a:pt x="7246" y="20748"/>
                  </a:cubicBezTo>
                  <a:cubicBezTo>
                    <a:pt x="7246" y="20748"/>
                    <a:pt x="7241" y="20748"/>
                    <a:pt x="7241" y="20748"/>
                  </a:cubicBezTo>
                  <a:cubicBezTo>
                    <a:pt x="7219" y="20723"/>
                    <a:pt x="7196" y="20697"/>
                    <a:pt x="7174" y="20645"/>
                  </a:cubicBezTo>
                  <a:cubicBezTo>
                    <a:pt x="7169" y="20645"/>
                    <a:pt x="7169" y="20645"/>
                    <a:pt x="7163" y="20645"/>
                  </a:cubicBezTo>
                  <a:cubicBezTo>
                    <a:pt x="7157" y="20645"/>
                    <a:pt x="7152" y="20619"/>
                    <a:pt x="7146" y="20619"/>
                  </a:cubicBezTo>
                  <a:cubicBezTo>
                    <a:pt x="7141" y="20619"/>
                    <a:pt x="7135" y="20594"/>
                    <a:pt x="7130" y="20594"/>
                  </a:cubicBezTo>
                  <a:cubicBezTo>
                    <a:pt x="7118" y="20568"/>
                    <a:pt x="7107" y="20542"/>
                    <a:pt x="7096" y="20542"/>
                  </a:cubicBezTo>
                  <a:cubicBezTo>
                    <a:pt x="7091" y="20516"/>
                    <a:pt x="7085" y="20516"/>
                    <a:pt x="7080" y="20516"/>
                  </a:cubicBezTo>
                  <a:cubicBezTo>
                    <a:pt x="7068" y="20490"/>
                    <a:pt x="7057" y="20465"/>
                    <a:pt x="7052" y="20465"/>
                  </a:cubicBezTo>
                  <a:cubicBezTo>
                    <a:pt x="7046" y="20439"/>
                    <a:pt x="7041" y="20439"/>
                    <a:pt x="7035" y="20439"/>
                  </a:cubicBezTo>
                  <a:cubicBezTo>
                    <a:pt x="7018" y="20413"/>
                    <a:pt x="7002" y="20387"/>
                    <a:pt x="6991" y="20335"/>
                  </a:cubicBezTo>
                  <a:cubicBezTo>
                    <a:pt x="6991" y="20335"/>
                    <a:pt x="6991" y="20335"/>
                    <a:pt x="311" y="7381"/>
                  </a:cubicBezTo>
                  <a:cubicBezTo>
                    <a:pt x="306" y="7381"/>
                    <a:pt x="306" y="7381"/>
                    <a:pt x="300" y="7355"/>
                  </a:cubicBezTo>
                  <a:cubicBezTo>
                    <a:pt x="295" y="7355"/>
                    <a:pt x="289" y="7329"/>
                    <a:pt x="283" y="7329"/>
                  </a:cubicBezTo>
                  <a:cubicBezTo>
                    <a:pt x="278" y="7329"/>
                    <a:pt x="272" y="7303"/>
                    <a:pt x="267" y="7303"/>
                  </a:cubicBezTo>
                  <a:cubicBezTo>
                    <a:pt x="261" y="7277"/>
                    <a:pt x="256" y="7277"/>
                    <a:pt x="250" y="7252"/>
                  </a:cubicBezTo>
                  <a:cubicBezTo>
                    <a:pt x="245" y="7252"/>
                    <a:pt x="239" y="7226"/>
                    <a:pt x="233" y="7226"/>
                  </a:cubicBezTo>
                  <a:cubicBezTo>
                    <a:pt x="222" y="7200"/>
                    <a:pt x="217" y="7200"/>
                    <a:pt x="211" y="7174"/>
                  </a:cubicBezTo>
                  <a:cubicBezTo>
                    <a:pt x="206" y="7148"/>
                    <a:pt x="200" y="7148"/>
                    <a:pt x="200" y="7148"/>
                  </a:cubicBezTo>
                  <a:cubicBezTo>
                    <a:pt x="194" y="7123"/>
                    <a:pt x="189" y="7097"/>
                    <a:pt x="183" y="7097"/>
                  </a:cubicBezTo>
                  <a:cubicBezTo>
                    <a:pt x="178" y="7071"/>
                    <a:pt x="172" y="7071"/>
                    <a:pt x="167" y="7045"/>
                  </a:cubicBezTo>
                  <a:cubicBezTo>
                    <a:pt x="161" y="7045"/>
                    <a:pt x="156" y="7019"/>
                    <a:pt x="150" y="7019"/>
                  </a:cubicBezTo>
                  <a:cubicBezTo>
                    <a:pt x="150" y="6994"/>
                    <a:pt x="144" y="6994"/>
                    <a:pt x="139" y="6968"/>
                  </a:cubicBezTo>
                  <a:cubicBezTo>
                    <a:pt x="133" y="6968"/>
                    <a:pt x="128" y="6942"/>
                    <a:pt x="122" y="6942"/>
                  </a:cubicBezTo>
                  <a:cubicBezTo>
                    <a:pt x="122" y="6916"/>
                    <a:pt x="117" y="6916"/>
                    <a:pt x="111" y="6890"/>
                  </a:cubicBezTo>
                  <a:cubicBezTo>
                    <a:pt x="111" y="6890"/>
                    <a:pt x="106" y="6865"/>
                    <a:pt x="100" y="6865"/>
                  </a:cubicBezTo>
                  <a:cubicBezTo>
                    <a:pt x="100" y="6839"/>
                    <a:pt x="94" y="6839"/>
                    <a:pt x="89" y="6813"/>
                  </a:cubicBezTo>
                  <a:cubicBezTo>
                    <a:pt x="89" y="6813"/>
                    <a:pt x="83" y="6787"/>
                    <a:pt x="78" y="6787"/>
                  </a:cubicBezTo>
                  <a:cubicBezTo>
                    <a:pt x="78" y="6761"/>
                    <a:pt x="72" y="6761"/>
                    <a:pt x="72" y="6735"/>
                  </a:cubicBezTo>
                  <a:cubicBezTo>
                    <a:pt x="67" y="6735"/>
                    <a:pt x="61" y="6710"/>
                    <a:pt x="61" y="6710"/>
                  </a:cubicBezTo>
                  <a:cubicBezTo>
                    <a:pt x="56" y="6684"/>
                    <a:pt x="56" y="6684"/>
                    <a:pt x="50" y="6658"/>
                  </a:cubicBezTo>
                  <a:cubicBezTo>
                    <a:pt x="50" y="6658"/>
                    <a:pt x="44" y="6632"/>
                    <a:pt x="44" y="6632"/>
                  </a:cubicBezTo>
                  <a:cubicBezTo>
                    <a:pt x="44" y="6606"/>
                    <a:pt x="39" y="6606"/>
                    <a:pt x="39" y="6581"/>
                  </a:cubicBezTo>
                  <a:cubicBezTo>
                    <a:pt x="33" y="6581"/>
                    <a:pt x="33" y="6555"/>
                    <a:pt x="28" y="6555"/>
                  </a:cubicBezTo>
                  <a:cubicBezTo>
                    <a:pt x="28" y="6529"/>
                    <a:pt x="28" y="6529"/>
                    <a:pt x="28" y="6503"/>
                  </a:cubicBezTo>
                  <a:cubicBezTo>
                    <a:pt x="22" y="6503"/>
                    <a:pt x="22" y="6477"/>
                    <a:pt x="17" y="6477"/>
                  </a:cubicBezTo>
                  <a:cubicBezTo>
                    <a:pt x="17" y="6452"/>
                    <a:pt x="17" y="6452"/>
                    <a:pt x="17" y="6452"/>
                  </a:cubicBezTo>
                  <a:cubicBezTo>
                    <a:pt x="11" y="6426"/>
                    <a:pt x="11" y="6400"/>
                    <a:pt x="11" y="6400"/>
                  </a:cubicBezTo>
                  <a:cubicBezTo>
                    <a:pt x="11" y="6400"/>
                    <a:pt x="11" y="6374"/>
                    <a:pt x="6" y="6374"/>
                  </a:cubicBezTo>
                  <a:cubicBezTo>
                    <a:pt x="6" y="6348"/>
                    <a:pt x="6" y="6348"/>
                    <a:pt x="6" y="6323"/>
                  </a:cubicBezTo>
                  <a:cubicBezTo>
                    <a:pt x="6" y="6323"/>
                    <a:pt x="6" y="6297"/>
                    <a:pt x="6" y="6297"/>
                  </a:cubicBezTo>
                  <a:cubicBezTo>
                    <a:pt x="0" y="6271"/>
                    <a:pt x="0" y="6271"/>
                    <a:pt x="0" y="6245"/>
                  </a:cubicBezTo>
                  <a:cubicBezTo>
                    <a:pt x="0" y="6245"/>
                    <a:pt x="0" y="6219"/>
                    <a:pt x="0" y="6219"/>
                  </a:cubicBezTo>
                  <a:cubicBezTo>
                    <a:pt x="0" y="6194"/>
                    <a:pt x="0" y="6168"/>
                    <a:pt x="0" y="6142"/>
                  </a:cubicBezTo>
                  <a:cubicBezTo>
                    <a:pt x="50" y="4103"/>
                    <a:pt x="100" y="2039"/>
                    <a:pt x="144" y="0"/>
                  </a:cubicBezTo>
                  <a:close/>
                </a:path>
              </a:pathLst>
            </a:custGeom>
            <a:gradFill flip="none" rotWithShape="1">
              <a:gsLst>
                <a:gs pos="0">
                  <a:srgbClr val="000000">
                    <a:alpha val="60000"/>
                  </a:srgbClr>
                </a:gs>
                <a:gs pos="28000">
                  <a:srgbClr val="000000">
                    <a:alpha val="20000"/>
                  </a:srgbClr>
                </a:gs>
                <a:gs pos="57000">
                  <a:srgbClr val="FFFFFF">
                    <a:alpha val="33000"/>
                  </a:srgbClr>
                </a:gs>
                <a:gs pos="100000">
                  <a:srgbClr val="FFFFFF">
                    <a:alpha val="50000"/>
                  </a:srgbClr>
                </a:gs>
              </a:gsLst>
              <a:lin ang="299999" scaled="0"/>
            </a:gradFill>
            <a:ln w="12700" cap="flat">
              <a:noFill/>
              <a:miter lim="400000"/>
            </a:ln>
            <a:effectLst/>
          </p:spPr>
          <p:txBody>
            <a:bodyPr wrap="square" lIns="45719" tIns="45719" rIns="45719" bIns="45719" numCol="1" anchor="t">
              <a:noAutofit/>
            </a:bodyPr>
            <a:lstStyle/>
            <a:p>
              <a:pPr>
                <a:defRPr sz="4800"/>
              </a:pPr>
              <a:endParaRPr/>
            </a:p>
          </p:txBody>
        </p:sp>
      </p:grpSp>
      <p:grpSp>
        <p:nvGrpSpPr>
          <p:cNvPr id="299" name="Group 47"/>
          <p:cNvGrpSpPr/>
          <p:nvPr/>
        </p:nvGrpSpPr>
        <p:grpSpPr>
          <a:xfrm>
            <a:off x="6400799" y="3469017"/>
            <a:ext cx="4813822" cy="1674484"/>
            <a:chOff x="0" y="0"/>
            <a:chExt cx="4813820" cy="1674482"/>
          </a:xfrm>
        </p:grpSpPr>
        <p:sp>
          <p:nvSpPr>
            <p:cNvPr id="297" name="Freeform 12"/>
            <p:cNvSpPr/>
            <p:nvPr/>
          </p:nvSpPr>
          <p:spPr>
            <a:xfrm>
              <a:off x="0" y="0"/>
              <a:ext cx="4813821" cy="1674483"/>
            </a:xfrm>
            <a:custGeom>
              <a:avLst/>
              <a:gdLst/>
              <a:ahLst/>
              <a:cxnLst>
                <a:cxn ang="0">
                  <a:pos x="wd2" y="hd2"/>
                </a:cxn>
                <a:cxn ang="5400000">
                  <a:pos x="wd2" y="hd2"/>
                </a:cxn>
                <a:cxn ang="10800000">
                  <a:pos x="wd2" y="hd2"/>
                </a:cxn>
                <a:cxn ang="16200000">
                  <a:pos x="wd2" y="hd2"/>
                </a:cxn>
              </a:cxnLst>
              <a:rect l="0" t="0" r="r" b="b"/>
              <a:pathLst>
                <a:path w="21590" h="21445" extrusionOk="0">
                  <a:moveTo>
                    <a:pt x="21278" y="10684"/>
                  </a:moveTo>
                  <a:cubicBezTo>
                    <a:pt x="14607" y="950"/>
                    <a:pt x="14607" y="950"/>
                    <a:pt x="14607" y="950"/>
                  </a:cubicBezTo>
                  <a:cubicBezTo>
                    <a:pt x="14124" y="233"/>
                    <a:pt x="13247" y="-155"/>
                    <a:pt x="12652" y="58"/>
                  </a:cubicBezTo>
                  <a:cubicBezTo>
                    <a:pt x="661" y="4460"/>
                    <a:pt x="661" y="4460"/>
                    <a:pt x="661" y="4460"/>
                  </a:cubicBezTo>
                  <a:cubicBezTo>
                    <a:pt x="328" y="4595"/>
                    <a:pt x="156" y="4867"/>
                    <a:pt x="144" y="5235"/>
                  </a:cubicBezTo>
                  <a:cubicBezTo>
                    <a:pt x="144" y="5216"/>
                    <a:pt x="144" y="5216"/>
                    <a:pt x="144" y="5216"/>
                  </a:cubicBezTo>
                  <a:cubicBezTo>
                    <a:pt x="100" y="6748"/>
                    <a:pt x="50" y="8299"/>
                    <a:pt x="0" y="9831"/>
                  </a:cubicBezTo>
                  <a:cubicBezTo>
                    <a:pt x="0" y="9850"/>
                    <a:pt x="0" y="9869"/>
                    <a:pt x="0" y="9889"/>
                  </a:cubicBezTo>
                  <a:cubicBezTo>
                    <a:pt x="0" y="9889"/>
                    <a:pt x="0" y="9908"/>
                    <a:pt x="0" y="9908"/>
                  </a:cubicBezTo>
                  <a:cubicBezTo>
                    <a:pt x="0" y="9928"/>
                    <a:pt x="0" y="9928"/>
                    <a:pt x="6" y="9947"/>
                  </a:cubicBezTo>
                  <a:cubicBezTo>
                    <a:pt x="6" y="9947"/>
                    <a:pt x="6" y="9966"/>
                    <a:pt x="6" y="9966"/>
                  </a:cubicBezTo>
                  <a:cubicBezTo>
                    <a:pt x="6" y="9986"/>
                    <a:pt x="6" y="9986"/>
                    <a:pt x="6" y="10005"/>
                  </a:cubicBezTo>
                  <a:cubicBezTo>
                    <a:pt x="11" y="10005"/>
                    <a:pt x="11" y="10025"/>
                    <a:pt x="11" y="10025"/>
                  </a:cubicBezTo>
                  <a:cubicBezTo>
                    <a:pt x="11" y="10025"/>
                    <a:pt x="11" y="10044"/>
                    <a:pt x="17" y="10063"/>
                  </a:cubicBezTo>
                  <a:cubicBezTo>
                    <a:pt x="17" y="10063"/>
                    <a:pt x="17" y="10063"/>
                    <a:pt x="17" y="10083"/>
                  </a:cubicBezTo>
                  <a:cubicBezTo>
                    <a:pt x="22" y="10083"/>
                    <a:pt x="22" y="10102"/>
                    <a:pt x="28" y="10102"/>
                  </a:cubicBezTo>
                  <a:cubicBezTo>
                    <a:pt x="28" y="10121"/>
                    <a:pt x="28" y="10121"/>
                    <a:pt x="28" y="10141"/>
                  </a:cubicBezTo>
                  <a:cubicBezTo>
                    <a:pt x="33" y="10141"/>
                    <a:pt x="33" y="10160"/>
                    <a:pt x="39" y="10160"/>
                  </a:cubicBezTo>
                  <a:cubicBezTo>
                    <a:pt x="39" y="10180"/>
                    <a:pt x="44" y="10180"/>
                    <a:pt x="44" y="10199"/>
                  </a:cubicBezTo>
                  <a:cubicBezTo>
                    <a:pt x="44" y="10199"/>
                    <a:pt x="50" y="10218"/>
                    <a:pt x="50" y="10218"/>
                  </a:cubicBezTo>
                  <a:cubicBezTo>
                    <a:pt x="56" y="10238"/>
                    <a:pt x="56" y="10238"/>
                    <a:pt x="61" y="10257"/>
                  </a:cubicBezTo>
                  <a:cubicBezTo>
                    <a:pt x="61" y="10257"/>
                    <a:pt x="67" y="10277"/>
                    <a:pt x="72" y="10277"/>
                  </a:cubicBezTo>
                  <a:cubicBezTo>
                    <a:pt x="72" y="10296"/>
                    <a:pt x="78" y="10296"/>
                    <a:pt x="78" y="10315"/>
                  </a:cubicBezTo>
                  <a:cubicBezTo>
                    <a:pt x="83" y="10315"/>
                    <a:pt x="89" y="10335"/>
                    <a:pt x="89" y="10335"/>
                  </a:cubicBezTo>
                  <a:cubicBezTo>
                    <a:pt x="94" y="10354"/>
                    <a:pt x="100" y="10354"/>
                    <a:pt x="100" y="10374"/>
                  </a:cubicBezTo>
                  <a:cubicBezTo>
                    <a:pt x="106" y="10374"/>
                    <a:pt x="111" y="10393"/>
                    <a:pt x="111" y="10393"/>
                  </a:cubicBezTo>
                  <a:cubicBezTo>
                    <a:pt x="117" y="10412"/>
                    <a:pt x="122" y="10412"/>
                    <a:pt x="122" y="10432"/>
                  </a:cubicBezTo>
                  <a:cubicBezTo>
                    <a:pt x="128" y="10432"/>
                    <a:pt x="133" y="10451"/>
                    <a:pt x="139" y="10451"/>
                  </a:cubicBezTo>
                  <a:cubicBezTo>
                    <a:pt x="144" y="10470"/>
                    <a:pt x="150" y="10470"/>
                    <a:pt x="150" y="10490"/>
                  </a:cubicBezTo>
                  <a:cubicBezTo>
                    <a:pt x="156" y="10490"/>
                    <a:pt x="161" y="10509"/>
                    <a:pt x="167" y="10509"/>
                  </a:cubicBezTo>
                  <a:cubicBezTo>
                    <a:pt x="172" y="10529"/>
                    <a:pt x="178" y="10529"/>
                    <a:pt x="183" y="10548"/>
                  </a:cubicBezTo>
                  <a:cubicBezTo>
                    <a:pt x="189" y="10548"/>
                    <a:pt x="194" y="10567"/>
                    <a:pt x="200" y="10587"/>
                  </a:cubicBezTo>
                  <a:cubicBezTo>
                    <a:pt x="200" y="10587"/>
                    <a:pt x="206" y="10587"/>
                    <a:pt x="211" y="10606"/>
                  </a:cubicBezTo>
                  <a:cubicBezTo>
                    <a:pt x="217" y="10626"/>
                    <a:pt x="222" y="10626"/>
                    <a:pt x="233" y="10645"/>
                  </a:cubicBezTo>
                  <a:cubicBezTo>
                    <a:pt x="239" y="10645"/>
                    <a:pt x="244" y="10664"/>
                    <a:pt x="250" y="10664"/>
                  </a:cubicBezTo>
                  <a:cubicBezTo>
                    <a:pt x="255" y="10684"/>
                    <a:pt x="261" y="10684"/>
                    <a:pt x="267" y="10703"/>
                  </a:cubicBezTo>
                  <a:cubicBezTo>
                    <a:pt x="272" y="10703"/>
                    <a:pt x="278" y="10723"/>
                    <a:pt x="283" y="10723"/>
                  </a:cubicBezTo>
                  <a:cubicBezTo>
                    <a:pt x="289" y="10723"/>
                    <a:pt x="294" y="10742"/>
                    <a:pt x="300" y="10742"/>
                  </a:cubicBezTo>
                  <a:cubicBezTo>
                    <a:pt x="305" y="10761"/>
                    <a:pt x="305" y="10761"/>
                    <a:pt x="311" y="10761"/>
                  </a:cubicBezTo>
                  <a:cubicBezTo>
                    <a:pt x="6987" y="20495"/>
                    <a:pt x="6987" y="20495"/>
                    <a:pt x="6987" y="20495"/>
                  </a:cubicBezTo>
                  <a:cubicBezTo>
                    <a:pt x="6998" y="20534"/>
                    <a:pt x="7015" y="20553"/>
                    <a:pt x="7032" y="20572"/>
                  </a:cubicBezTo>
                  <a:cubicBezTo>
                    <a:pt x="7037" y="20572"/>
                    <a:pt x="7043" y="20572"/>
                    <a:pt x="7048" y="20592"/>
                  </a:cubicBezTo>
                  <a:cubicBezTo>
                    <a:pt x="7054" y="20592"/>
                    <a:pt x="7065" y="20611"/>
                    <a:pt x="7076" y="20631"/>
                  </a:cubicBezTo>
                  <a:cubicBezTo>
                    <a:pt x="7076" y="20631"/>
                    <a:pt x="7076" y="20631"/>
                    <a:pt x="7076" y="20631"/>
                  </a:cubicBezTo>
                  <a:cubicBezTo>
                    <a:pt x="7082" y="20631"/>
                    <a:pt x="7087" y="20631"/>
                    <a:pt x="7093" y="20650"/>
                  </a:cubicBezTo>
                  <a:cubicBezTo>
                    <a:pt x="7104" y="20650"/>
                    <a:pt x="7115" y="20669"/>
                    <a:pt x="7126" y="20689"/>
                  </a:cubicBezTo>
                  <a:cubicBezTo>
                    <a:pt x="7131" y="20689"/>
                    <a:pt x="7137" y="20708"/>
                    <a:pt x="7143" y="20708"/>
                  </a:cubicBezTo>
                  <a:cubicBezTo>
                    <a:pt x="7148" y="20708"/>
                    <a:pt x="7154" y="20728"/>
                    <a:pt x="7159" y="20728"/>
                  </a:cubicBezTo>
                  <a:cubicBezTo>
                    <a:pt x="7165" y="20728"/>
                    <a:pt x="7165" y="20728"/>
                    <a:pt x="7170" y="20728"/>
                  </a:cubicBezTo>
                  <a:cubicBezTo>
                    <a:pt x="7193" y="20766"/>
                    <a:pt x="7215" y="20786"/>
                    <a:pt x="7237" y="20805"/>
                  </a:cubicBezTo>
                  <a:cubicBezTo>
                    <a:pt x="7237" y="20805"/>
                    <a:pt x="7243" y="20805"/>
                    <a:pt x="7243" y="20805"/>
                  </a:cubicBezTo>
                  <a:cubicBezTo>
                    <a:pt x="7243" y="20805"/>
                    <a:pt x="7243" y="20825"/>
                    <a:pt x="7248" y="20825"/>
                  </a:cubicBezTo>
                  <a:cubicBezTo>
                    <a:pt x="7265" y="20844"/>
                    <a:pt x="7287" y="20863"/>
                    <a:pt x="7309" y="20883"/>
                  </a:cubicBezTo>
                  <a:cubicBezTo>
                    <a:pt x="7315" y="20883"/>
                    <a:pt x="7315" y="20883"/>
                    <a:pt x="7320" y="20883"/>
                  </a:cubicBezTo>
                  <a:cubicBezTo>
                    <a:pt x="7320" y="20883"/>
                    <a:pt x="7320" y="20883"/>
                    <a:pt x="7320" y="20883"/>
                  </a:cubicBezTo>
                  <a:cubicBezTo>
                    <a:pt x="7320" y="20883"/>
                    <a:pt x="7320" y="20883"/>
                    <a:pt x="7320" y="20883"/>
                  </a:cubicBezTo>
                  <a:cubicBezTo>
                    <a:pt x="7320" y="20883"/>
                    <a:pt x="7326" y="20902"/>
                    <a:pt x="7331" y="20902"/>
                  </a:cubicBezTo>
                  <a:cubicBezTo>
                    <a:pt x="7348" y="20921"/>
                    <a:pt x="7365" y="20921"/>
                    <a:pt x="7381" y="20941"/>
                  </a:cubicBezTo>
                  <a:cubicBezTo>
                    <a:pt x="7381" y="20941"/>
                    <a:pt x="7387" y="20941"/>
                    <a:pt x="7393" y="20960"/>
                  </a:cubicBezTo>
                  <a:cubicBezTo>
                    <a:pt x="7398" y="20960"/>
                    <a:pt x="7398" y="20960"/>
                    <a:pt x="7404" y="20960"/>
                  </a:cubicBezTo>
                  <a:cubicBezTo>
                    <a:pt x="7420" y="20980"/>
                    <a:pt x="7443" y="20999"/>
                    <a:pt x="7459" y="21018"/>
                  </a:cubicBezTo>
                  <a:cubicBezTo>
                    <a:pt x="7465" y="21018"/>
                    <a:pt x="7465" y="21018"/>
                    <a:pt x="7470" y="21018"/>
                  </a:cubicBezTo>
                  <a:cubicBezTo>
                    <a:pt x="7470" y="21018"/>
                    <a:pt x="7470" y="21018"/>
                    <a:pt x="7470" y="21018"/>
                  </a:cubicBezTo>
                  <a:cubicBezTo>
                    <a:pt x="7493" y="21038"/>
                    <a:pt x="7515" y="21057"/>
                    <a:pt x="7543" y="21077"/>
                  </a:cubicBezTo>
                  <a:cubicBezTo>
                    <a:pt x="7543" y="21077"/>
                    <a:pt x="7543" y="21077"/>
                    <a:pt x="7548" y="21077"/>
                  </a:cubicBezTo>
                  <a:cubicBezTo>
                    <a:pt x="7554" y="21077"/>
                    <a:pt x="7559" y="21077"/>
                    <a:pt x="7565" y="21077"/>
                  </a:cubicBezTo>
                  <a:cubicBezTo>
                    <a:pt x="7581" y="21096"/>
                    <a:pt x="7592" y="21115"/>
                    <a:pt x="7609" y="21115"/>
                  </a:cubicBezTo>
                  <a:cubicBezTo>
                    <a:pt x="7615" y="21115"/>
                    <a:pt x="7620" y="21115"/>
                    <a:pt x="7626" y="21135"/>
                  </a:cubicBezTo>
                  <a:cubicBezTo>
                    <a:pt x="7626" y="21135"/>
                    <a:pt x="7631" y="21135"/>
                    <a:pt x="7637" y="21135"/>
                  </a:cubicBezTo>
                  <a:cubicBezTo>
                    <a:pt x="7654" y="21154"/>
                    <a:pt x="7670" y="21154"/>
                    <a:pt x="7687" y="21174"/>
                  </a:cubicBezTo>
                  <a:cubicBezTo>
                    <a:pt x="7692" y="21174"/>
                    <a:pt x="7698" y="21174"/>
                    <a:pt x="7704" y="21174"/>
                  </a:cubicBezTo>
                  <a:cubicBezTo>
                    <a:pt x="7704" y="21174"/>
                    <a:pt x="7709" y="21174"/>
                    <a:pt x="7709" y="21174"/>
                  </a:cubicBezTo>
                  <a:cubicBezTo>
                    <a:pt x="7731" y="21193"/>
                    <a:pt x="7754" y="21212"/>
                    <a:pt x="7770" y="21212"/>
                  </a:cubicBezTo>
                  <a:cubicBezTo>
                    <a:pt x="7776" y="21212"/>
                    <a:pt x="7781" y="21212"/>
                    <a:pt x="7781" y="21232"/>
                  </a:cubicBezTo>
                  <a:cubicBezTo>
                    <a:pt x="7781" y="21232"/>
                    <a:pt x="7787" y="21232"/>
                    <a:pt x="7787" y="21232"/>
                  </a:cubicBezTo>
                  <a:cubicBezTo>
                    <a:pt x="7809" y="21232"/>
                    <a:pt x="7837" y="21251"/>
                    <a:pt x="7859" y="21270"/>
                  </a:cubicBezTo>
                  <a:cubicBezTo>
                    <a:pt x="7865" y="21270"/>
                    <a:pt x="7865" y="21270"/>
                    <a:pt x="7865" y="21270"/>
                  </a:cubicBezTo>
                  <a:cubicBezTo>
                    <a:pt x="7870" y="21270"/>
                    <a:pt x="7876" y="21270"/>
                    <a:pt x="7881" y="21270"/>
                  </a:cubicBezTo>
                  <a:cubicBezTo>
                    <a:pt x="7898" y="21270"/>
                    <a:pt x="7920" y="21290"/>
                    <a:pt x="7937" y="21290"/>
                  </a:cubicBezTo>
                  <a:cubicBezTo>
                    <a:pt x="7942" y="21290"/>
                    <a:pt x="7942" y="21309"/>
                    <a:pt x="7948" y="21309"/>
                  </a:cubicBezTo>
                  <a:cubicBezTo>
                    <a:pt x="7954" y="21309"/>
                    <a:pt x="7959" y="21309"/>
                    <a:pt x="7959" y="21309"/>
                  </a:cubicBezTo>
                  <a:cubicBezTo>
                    <a:pt x="7981" y="21309"/>
                    <a:pt x="7998" y="21329"/>
                    <a:pt x="8015" y="21329"/>
                  </a:cubicBezTo>
                  <a:cubicBezTo>
                    <a:pt x="8020" y="21329"/>
                    <a:pt x="8026" y="21329"/>
                    <a:pt x="8031" y="21329"/>
                  </a:cubicBezTo>
                  <a:cubicBezTo>
                    <a:pt x="8037" y="21329"/>
                    <a:pt x="8037" y="21329"/>
                    <a:pt x="8042" y="21348"/>
                  </a:cubicBezTo>
                  <a:cubicBezTo>
                    <a:pt x="8098" y="21367"/>
                    <a:pt x="8153" y="21387"/>
                    <a:pt x="8209" y="21387"/>
                  </a:cubicBezTo>
                  <a:cubicBezTo>
                    <a:pt x="8215" y="21387"/>
                    <a:pt x="8220" y="21387"/>
                    <a:pt x="8220" y="21406"/>
                  </a:cubicBezTo>
                  <a:cubicBezTo>
                    <a:pt x="8226" y="21406"/>
                    <a:pt x="8226" y="21406"/>
                    <a:pt x="8231" y="21406"/>
                  </a:cubicBezTo>
                  <a:cubicBezTo>
                    <a:pt x="8270" y="21406"/>
                    <a:pt x="8315" y="21426"/>
                    <a:pt x="8359" y="21426"/>
                  </a:cubicBezTo>
                  <a:cubicBezTo>
                    <a:pt x="8359" y="21426"/>
                    <a:pt x="8359" y="21426"/>
                    <a:pt x="8365" y="21426"/>
                  </a:cubicBezTo>
                  <a:cubicBezTo>
                    <a:pt x="8365" y="21426"/>
                    <a:pt x="8370" y="21426"/>
                    <a:pt x="8376" y="21426"/>
                  </a:cubicBezTo>
                  <a:cubicBezTo>
                    <a:pt x="8398" y="21426"/>
                    <a:pt x="8420" y="21426"/>
                    <a:pt x="8442" y="21445"/>
                  </a:cubicBezTo>
                  <a:cubicBezTo>
                    <a:pt x="8448" y="21445"/>
                    <a:pt x="8448" y="21445"/>
                    <a:pt x="8448" y="21445"/>
                  </a:cubicBezTo>
                  <a:cubicBezTo>
                    <a:pt x="8476" y="21445"/>
                    <a:pt x="8498" y="21445"/>
                    <a:pt x="8526" y="21445"/>
                  </a:cubicBezTo>
                  <a:cubicBezTo>
                    <a:pt x="8531" y="21445"/>
                    <a:pt x="8542" y="21445"/>
                    <a:pt x="8548" y="21445"/>
                  </a:cubicBezTo>
                  <a:cubicBezTo>
                    <a:pt x="8564" y="21445"/>
                    <a:pt x="8581" y="21445"/>
                    <a:pt x="8603" y="21445"/>
                  </a:cubicBezTo>
                  <a:cubicBezTo>
                    <a:pt x="8609" y="21445"/>
                    <a:pt x="8620" y="21445"/>
                    <a:pt x="8626" y="21445"/>
                  </a:cubicBezTo>
                  <a:cubicBezTo>
                    <a:pt x="8642" y="21445"/>
                    <a:pt x="8664" y="21445"/>
                    <a:pt x="8681" y="21445"/>
                  </a:cubicBezTo>
                  <a:cubicBezTo>
                    <a:pt x="8687" y="21445"/>
                    <a:pt x="8692" y="21445"/>
                    <a:pt x="8692" y="21445"/>
                  </a:cubicBezTo>
                  <a:cubicBezTo>
                    <a:pt x="8698" y="21445"/>
                    <a:pt x="8698" y="21445"/>
                    <a:pt x="8698" y="21445"/>
                  </a:cubicBezTo>
                  <a:cubicBezTo>
                    <a:pt x="8726" y="21445"/>
                    <a:pt x="8753" y="21426"/>
                    <a:pt x="8781" y="21426"/>
                  </a:cubicBezTo>
                  <a:cubicBezTo>
                    <a:pt x="8787" y="21426"/>
                    <a:pt x="8792" y="21426"/>
                    <a:pt x="8803" y="21426"/>
                  </a:cubicBezTo>
                  <a:cubicBezTo>
                    <a:pt x="8848" y="21406"/>
                    <a:pt x="8898" y="21406"/>
                    <a:pt x="8942" y="21387"/>
                  </a:cubicBezTo>
                  <a:cubicBezTo>
                    <a:pt x="20928" y="16985"/>
                    <a:pt x="20928" y="16985"/>
                    <a:pt x="20928" y="16985"/>
                  </a:cubicBezTo>
                  <a:cubicBezTo>
                    <a:pt x="20950" y="16985"/>
                    <a:pt x="20972" y="16966"/>
                    <a:pt x="20995" y="16966"/>
                  </a:cubicBezTo>
                  <a:cubicBezTo>
                    <a:pt x="20995" y="16966"/>
                    <a:pt x="20995" y="16966"/>
                    <a:pt x="20995" y="16966"/>
                  </a:cubicBezTo>
                  <a:cubicBezTo>
                    <a:pt x="21011" y="16947"/>
                    <a:pt x="21028" y="16947"/>
                    <a:pt x="21045" y="16927"/>
                  </a:cubicBezTo>
                  <a:cubicBezTo>
                    <a:pt x="21050" y="16927"/>
                    <a:pt x="21050" y="16927"/>
                    <a:pt x="21056" y="16927"/>
                  </a:cubicBezTo>
                  <a:cubicBezTo>
                    <a:pt x="21067" y="16927"/>
                    <a:pt x="21078" y="16908"/>
                    <a:pt x="21083" y="16908"/>
                  </a:cubicBezTo>
                  <a:cubicBezTo>
                    <a:pt x="21089" y="16908"/>
                    <a:pt x="21089" y="16908"/>
                    <a:pt x="21095" y="16908"/>
                  </a:cubicBezTo>
                  <a:cubicBezTo>
                    <a:pt x="21095" y="16908"/>
                    <a:pt x="21100" y="16908"/>
                    <a:pt x="21106" y="16888"/>
                  </a:cubicBezTo>
                  <a:cubicBezTo>
                    <a:pt x="21117" y="16888"/>
                    <a:pt x="21128" y="16888"/>
                    <a:pt x="21139" y="16869"/>
                  </a:cubicBezTo>
                  <a:cubicBezTo>
                    <a:pt x="21145" y="16869"/>
                    <a:pt x="21145" y="16869"/>
                    <a:pt x="21150" y="16869"/>
                  </a:cubicBezTo>
                  <a:cubicBezTo>
                    <a:pt x="21150" y="16869"/>
                    <a:pt x="21150" y="16869"/>
                    <a:pt x="21150" y="16869"/>
                  </a:cubicBezTo>
                  <a:cubicBezTo>
                    <a:pt x="21167" y="16850"/>
                    <a:pt x="21178" y="16850"/>
                    <a:pt x="21189" y="16830"/>
                  </a:cubicBezTo>
                  <a:cubicBezTo>
                    <a:pt x="21195" y="16830"/>
                    <a:pt x="21195" y="16830"/>
                    <a:pt x="21200" y="16830"/>
                  </a:cubicBezTo>
                  <a:cubicBezTo>
                    <a:pt x="21200" y="16811"/>
                    <a:pt x="21206" y="16811"/>
                    <a:pt x="21211" y="16811"/>
                  </a:cubicBezTo>
                  <a:cubicBezTo>
                    <a:pt x="21217" y="16811"/>
                    <a:pt x="21228" y="16791"/>
                    <a:pt x="21233" y="16791"/>
                  </a:cubicBezTo>
                  <a:cubicBezTo>
                    <a:pt x="21233" y="16791"/>
                    <a:pt x="21233" y="16791"/>
                    <a:pt x="21233" y="16791"/>
                  </a:cubicBezTo>
                  <a:cubicBezTo>
                    <a:pt x="21245" y="16772"/>
                    <a:pt x="21250" y="16772"/>
                    <a:pt x="21256" y="16753"/>
                  </a:cubicBezTo>
                  <a:cubicBezTo>
                    <a:pt x="21261" y="16753"/>
                    <a:pt x="21267" y="16753"/>
                    <a:pt x="21267" y="16753"/>
                  </a:cubicBezTo>
                  <a:cubicBezTo>
                    <a:pt x="21272" y="16753"/>
                    <a:pt x="21272" y="16733"/>
                    <a:pt x="21272" y="16733"/>
                  </a:cubicBezTo>
                  <a:cubicBezTo>
                    <a:pt x="21283" y="16733"/>
                    <a:pt x="21289" y="16714"/>
                    <a:pt x="21300" y="16714"/>
                  </a:cubicBezTo>
                  <a:cubicBezTo>
                    <a:pt x="21300" y="16714"/>
                    <a:pt x="21300" y="16695"/>
                    <a:pt x="21300" y="16695"/>
                  </a:cubicBezTo>
                  <a:cubicBezTo>
                    <a:pt x="21311" y="16695"/>
                    <a:pt x="21317" y="16675"/>
                    <a:pt x="21322" y="16675"/>
                  </a:cubicBezTo>
                  <a:cubicBezTo>
                    <a:pt x="21328" y="16656"/>
                    <a:pt x="21333" y="16656"/>
                    <a:pt x="21333" y="16656"/>
                  </a:cubicBezTo>
                  <a:cubicBezTo>
                    <a:pt x="21333" y="16656"/>
                    <a:pt x="21333" y="16656"/>
                    <a:pt x="21333" y="16656"/>
                  </a:cubicBezTo>
                  <a:cubicBezTo>
                    <a:pt x="21345" y="16636"/>
                    <a:pt x="21356" y="16617"/>
                    <a:pt x="21361" y="16598"/>
                  </a:cubicBezTo>
                  <a:cubicBezTo>
                    <a:pt x="21361" y="16598"/>
                    <a:pt x="21361" y="16598"/>
                    <a:pt x="21361" y="16598"/>
                  </a:cubicBezTo>
                  <a:cubicBezTo>
                    <a:pt x="21372" y="16578"/>
                    <a:pt x="21383" y="16559"/>
                    <a:pt x="21389" y="16539"/>
                  </a:cubicBezTo>
                  <a:cubicBezTo>
                    <a:pt x="21389" y="16539"/>
                    <a:pt x="21389" y="16539"/>
                    <a:pt x="21389" y="16539"/>
                  </a:cubicBezTo>
                  <a:cubicBezTo>
                    <a:pt x="21394" y="16520"/>
                    <a:pt x="21400" y="16501"/>
                    <a:pt x="21406" y="16481"/>
                  </a:cubicBezTo>
                  <a:cubicBezTo>
                    <a:pt x="21406" y="16481"/>
                    <a:pt x="21406" y="16481"/>
                    <a:pt x="21406" y="16481"/>
                  </a:cubicBezTo>
                  <a:cubicBezTo>
                    <a:pt x="21411" y="16481"/>
                    <a:pt x="21411" y="16462"/>
                    <a:pt x="21411" y="16462"/>
                  </a:cubicBezTo>
                  <a:cubicBezTo>
                    <a:pt x="21417" y="16442"/>
                    <a:pt x="21417" y="16442"/>
                    <a:pt x="21422" y="16423"/>
                  </a:cubicBezTo>
                  <a:cubicBezTo>
                    <a:pt x="21422" y="16423"/>
                    <a:pt x="21422" y="16423"/>
                    <a:pt x="21422" y="16423"/>
                  </a:cubicBezTo>
                  <a:cubicBezTo>
                    <a:pt x="21422" y="16404"/>
                    <a:pt x="21428" y="16404"/>
                    <a:pt x="21428" y="16384"/>
                  </a:cubicBezTo>
                  <a:cubicBezTo>
                    <a:pt x="21428" y="16384"/>
                    <a:pt x="21428" y="16384"/>
                    <a:pt x="21433" y="16365"/>
                  </a:cubicBezTo>
                  <a:cubicBezTo>
                    <a:pt x="21433" y="16365"/>
                    <a:pt x="21433" y="16365"/>
                    <a:pt x="21433" y="16365"/>
                  </a:cubicBezTo>
                  <a:cubicBezTo>
                    <a:pt x="21433" y="16346"/>
                    <a:pt x="21439" y="16326"/>
                    <a:pt x="21439" y="16307"/>
                  </a:cubicBezTo>
                  <a:cubicBezTo>
                    <a:pt x="21439" y="16307"/>
                    <a:pt x="21439" y="16307"/>
                    <a:pt x="21439" y="16307"/>
                  </a:cubicBezTo>
                  <a:cubicBezTo>
                    <a:pt x="21439" y="16307"/>
                    <a:pt x="21439" y="16307"/>
                    <a:pt x="21439" y="16287"/>
                  </a:cubicBezTo>
                  <a:cubicBezTo>
                    <a:pt x="21444" y="16268"/>
                    <a:pt x="21444" y="16249"/>
                    <a:pt x="21444" y="16229"/>
                  </a:cubicBezTo>
                  <a:cubicBezTo>
                    <a:pt x="21494" y="14697"/>
                    <a:pt x="21539" y="13146"/>
                    <a:pt x="21589" y="11614"/>
                  </a:cubicBezTo>
                  <a:cubicBezTo>
                    <a:pt x="21589" y="11614"/>
                    <a:pt x="21589" y="11614"/>
                    <a:pt x="21589" y="11634"/>
                  </a:cubicBezTo>
                  <a:cubicBezTo>
                    <a:pt x="21600" y="11343"/>
                    <a:pt x="21500" y="11013"/>
                    <a:pt x="21278" y="10684"/>
                  </a:cubicBezTo>
                  <a:close/>
                </a:path>
              </a:pathLst>
            </a:custGeom>
            <a:solidFill>
              <a:srgbClr val="3F6031"/>
            </a:solidFill>
            <a:ln w="12700" cap="flat">
              <a:noFill/>
              <a:miter lim="400000"/>
            </a:ln>
            <a:effectLst/>
          </p:spPr>
          <p:txBody>
            <a:bodyPr wrap="square" lIns="45719" tIns="45719" rIns="45719" bIns="45719" numCol="1" anchor="t">
              <a:noAutofit/>
            </a:bodyPr>
            <a:lstStyle/>
            <a:p>
              <a:pPr>
                <a:defRPr sz="4800"/>
              </a:pPr>
              <a:endParaRPr/>
            </a:p>
          </p:txBody>
        </p:sp>
        <p:sp>
          <p:nvSpPr>
            <p:cNvPr id="298" name="Freeform: Shape 49"/>
            <p:cNvSpPr/>
            <p:nvPr/>
          </p:nvSpPr>
          <p:spPr>
            <a:xfrm>
              <a:off x="0" y="407253"/>
              <a:ext cx="4813605" cy="1267230"/>
            </a:xfrm>
            <a:custGeom>
              <a:avLst/>
              <a:gdLst/>
              <a:ahLst/>
              <a:cxnLst>
                <a:cxn ang="0">
                  <a:pos x="wd2" y="hd2"/>
                </a:cxn>
                <a:cxn ang="5400000">
                  <a:pos x="wd2" y="hd2"/>
                </a:cxn>
                <a:cxn ang="10800000">
                  <a:pos x="wd2" y="hd2"/>
                </a:cxn>
                <a:cxn ang="16200000">
                  <a:pos x="wd2" y="hd2"/>
                </a:cxn>
              </a:cxnLst>
              <a:rect l="0" t="0" r="r" b="b"/>
              <a:pathLst>
                <a:path w="21600" h="21600" extrusionOk="0">
                  <a:moveTo>
                    <a:pt x="144" y="0"/>
                  </a:moveTo>
                  <a:cubicBezTo>
                    <a:pt x="144" y="26"/>
                    <a:pt x="144" y="52"/>
                    <a:pt x="144" y="77"/>
                  </a:cubicBezTo>
                  <a:cubicBezTo>
                    <a:pt x="144" y="77"/>
                    <a:pt x="144" y="77"/>
                    <a:pt x="144" y="103"/>
                  </a:cubicBezTo>
                  <a:cubicBezTo>
                    <a:pt x="144" y="103"/>
                    <a:pt x="144" y="129"/>
                    <a:pt x="150" y="129"/>
                  </a:cubicBezTo>
                  <a:cubicBezTo>
                    <a:pt x="150" y="155"/>
                    <a:pt x="150" y="155"/>
                    <a:pt x="150" y="181"/>
                  </a:cubicBezTo>
                  <a:cubicBezTo>
                    <a:pt x="150" y="181"/>
                    <a:pt x="150" y="206"/>
                    <a:pt x="150" y="206"/>
                  </a:cubicBezTo>
                  <a:cubicBezTo>
                    <a:pt x="156" y="232"/>
                    <a:pt x="156" y="232"/>
                    <a:pt x="156" y="232"/>
                  </a:cubicBezTo>
                  <a:cubicBezTo>
                    <a:pt x="156" y="258"/>
                    <a:pt x="156" y="284"/>
                    <a:pt x="161" y="284"/>
                  </a:cubicBezTo>
                  <a:cubicBezTo>
                    <a:pt x="161" y="310"/>
                    <a:pt x="161" y="310"/>
                    <a:pt x="167" y="310"/>
                  </a:cubicBezTo>
                  <a:cubicBezTo>
                    <a:pt x="167" y="335"/>
                    <a:pt x="167" y="335"/>
                    <a:pt x="172" y="361"/>
                  </a:cubicBezTo>
                  <a:cubicBezTo>
                    <a:pt x="172" y="361"/>
                    <a:pt x="172" y="387"/>
                    <a:pt x="178" y="387"/>
                  </a:cubicBezTo>
                  <a:cubicBezTo>
                    <a:pt x="178" y="413"/>
                    <a:pt x="178" y="413"/>
                    <a:pt x="183" y="439"/>
                  </a:cubicBezTo>
                  <a:cubicBezTo>
                    <a:pt x="183" y="439"/>
                    <a:pt x="189" y="465"/>
                    <a:pt x="189" y="465"/>
                  </a:cubicBezTo>
                  <a:cubicBezTo>
                    <a:pt x="194" y="490"/>
                    <a:pt x="194" y="490"/>
                    <a:pt x="194" y="516"/>
                  </a:cubicBezTo>
                  <a:cubicBezTo>
                    <a:pt x="200" y="516"/>
                    <a:pt x="200" y="542"/>
                    <a:pt x="206" y="542"/>
                  </a:cubicBezTo>
                  <a:cubicBezTo>
                    <a:pt x="211" y="568"/>
                    <a:pt x="211" y="568"/>
                    <a:pt x="217" y="594"/>
                  </a:cubicBezTo>
                  <a:cubicBezTo>
                    <a:pt x="217" y="594"/>
                    <a:pt x="222" y="619"/>
                    <a:pt x="222" y="619"/>
                  </a:cubicBezTo>
                  <a:cubicBezTo>
                    <a:pt x="228" y="645"/>
                    <a:pt x="233" y="645"/>
                    <a:pt x="233" y="671"/>
                  </a:cubicBezTo>
                  <a:cubicBezTo>
                    <a:pt x="239" y="671"/>
                    <a:pt x="245" y="697"/>
                    <a:pt x="245" y="697"/>
                  </a:cubicBezTo>
                  <a:cubicBezTo>
                    <a:pt x="250" y="723"/>
                    <a:pt x="256" y="723"/>
                    <a:pt x="256" y="748"/>
                  </a:cubicBezTo>
                  <a:cubicBezTo>
                    <a:pt x="261" y="748"/>
                    <a:pt x="267" y="774"/>
                    <a:pt x="272" y="774"/>
                  </a:cubicBezTo>
                  <a:cubicBezTo>
                    <a:pt x="272" y="800"/>
                    <a:pt x="278" y="800"/>
                    <a:pt x="283" y="826"/>
                  </a:cubicBezTo>
                  <a:cubicBezTo>
                    <a:pt x="289" y="826"/>
                    <a:pt x="295" y="852"/>
                    <a:pt x="295" y="852"/>
                  </a:cubicBezTo>
                  <a:cubicBezTo>
                    <a:pt x="300" y="877"/>
                    <a:pt x="306" y="877"/>
                    <a:pt x="311" y="903"/>
                  </a:cubicBezTo>
                  <a:cubicBezTo>
                    <a:pt x="317" y="903"/>
                    <a:pt x="322" y="929"/>
                    <a:pt x="328" y="929"/>
                  </a:cubicBezTo>
                  <a:cubicBezTo>
                    <a:pt x="333" y="955"/>
                    <a:pt x="339" y="955"/>
                    <a:pt x="345" y="981"/>
                  </a:cubicBezTo>
                  <a:cubicBezTo>
                    <a:pt x="345" y="1006"/>
                    <a:pt x="350" y="1006"/>
                    <a:pt x="356" y="1032"/>
                  </a:cubicBezTo>
                  <a:cubicBezTo>
                    <a:pt x="361" y="1032"/>
                    <a:pt x="367" y="1058"/>
                    <a:pt x="378" y="1058"/>
                  </a:cubicBezTo>
                  <a:cubicBezTo>
                    <a:pt x="383" y="1084"/>
                    <a:pt x="389" y="1084"/>
                    <a:pt x="395" y="1110"/>
                  </a:cubicBezTo>
                  <a:cubicBezTo>
                    <a:pt x="400" y="1110"/>
                    <a:pt x="406" y="1135"/>
                    <a:pt x="411" y="1135"/>
                  </a:cubicBezTo>
                  <a:cubicBezTo>
                    <a:pt x="417" y="1161"/>
                    <a:pt x="422" y="1161"/>
                    <a:pt x="428" y="1187"/>
                  </a:cubicBezTo>
                  <a:cubicBezTo>
                    <a:pt x="439" y="1187"/>
                    <a:pt x="445" y="1213"/>
                    <a:pt x="456" y="1239"/>
                  </a:cubicBezTo>
                  <a:cubicBezTo>
                    <a:pt x="456" y="1239"/>
                    <a:pt x="456" y="1239"/>
                    <a:pt x="7135" y="14194"/>
                  </a:cubicBezTo>
                  <a:cubicBezTo>
                    <a:pt x="7146" y="14219"/>
                    <a:pt x="7163" y="14245"/>
                    <a:pt x="7180" y="14271"/>
                  </a:cubicBezTo>
                  <a:cubicBezTo>
                    <a:pt x="7185" y="14297"/>
                    <a:pt x="7191" y="14297"/>
                    <a:pt x="7191" y="14297"/>
                  </a:cubicBezTo>
                  <a:cubicBezTo>
                    <a:pt x="7202" y="14323"/>
                    <a:pt x="7213" y="14348"/>
                    <a:pt x="7224" y="14348"/>
                  </a:cubicBezTo>
                  <a:cubicBezTo>
                    <a:pt x="7230" y="14374"/>
                    <a:pt x="7235" y="14374"/>
                    <a:pt x="7241" y="14374"/>
                  </a:cubicBezTo>
                  <a:cubicBezTo>
                    <a:pt x="7252" y="14400"/>
                    <a:pt x="7263" y="14426"/>
                    <a:pt x="7274" y="14426"/>
                  </a:cubicBezTo>
                  <a:cubicBezTo>
                    <a:pt x="7280" y="14452"/>
                    <a:pt x="7285" y="14452"/>
                    <a:pt x="7291" y="14452"/>
                  </a:cubicBezTo>
                  <a:cubicBezTo>
                    <a:pt x="7302" y="14477"/>
                    <a:pt x="7307" y="14477"/>
                    <a:pt x="7319" y="14503"/>
                  </a:cubicBezTo>
                  <a:cubicBezTo>
                    <a:pt x="7341" y="14529"/>
                    <a:pt x="7363" y="14581"/>
                    <a:pt x="7385" y="14606"/>
                  </a:cubicBezTo>
                  <a:cubicBezTo>
                    <a:pt x="7391" y="14606"/>
                    <a:pt x="7391" y="14606"/>
                    <a:pt x="7396" y="14606"/>
                  </a:cubicBezTo>
                  <a:cubicBezTo>
                    <a:pt x="7413" y="14632"/>
                    <a:pt x="7435" y="14658"/>
                    <a:pt x="7457" y="14684"/>
                  </a:cubicBezTo>
                  <a:cubicBezTo>
                    <a:pt x="7463" y="14710"/>
                    <a:pt x="7474" y="14710"/>
                    <a:pt x="7480" y="14710"/>
                  </a:cubicBezTo>
                  <a:cubicBezTo>
                    <a:pt x="7496" y="14735"/>
                    <a:pt x="7513" y="14761"/>
                    <a:pt x="7530" y="14787"/>
                  </a:cubicBezTo>
                  <a:cubicBezTo>
                    <a:pt x="7535" y="14787"/>
                    <a:pt x="7541" y="14787"/>
                    <a:pt x="7552" y="14813"/>
                  </a:cubicBezTo>
                  <a:cubicBezTo>
                    <a:pt x="7569" y="14813"/>
                    <a:pt x="7591" y="14839"/>
                    <a:pt x="7613" y="14865"/>
                  </a:cubicBezTo>
                  <a:cubicBezTo>
                    <a:pt x="7613" y="14865"/>
                    <a:pt x="7619" y="14865"/>
                    <a:pt x="7619" y="14865"/>
                  </a:cubicBezTo>
                  <a:cubicBezTo>
                    <a:pt x="7641" y="14890"/>
                    <a:pt x="7663" y="14916"/>
                    <a:pt x="7691" y="14942"/>
                  </a:cubicBezTo>
                  <a:cubicBezTo>
                    <a:pt x="7696" y="14942"/>
                    <a:pt x="7702" y="14968"/>
                    <a:pt x="7713" y="14968"/>
                  </a:cubicBezTo>
                  <a:cubicBezTo>
                    <a:pt x="7724" y="14968"/>
                    <a:pt x="7741" y="14994"/>
                    <a:pt x="7758" y="15019"/>
                  </a:cubicBezTo>
                  <a:cubicBezTo>
                    <a:pt x="7769" y="15019"/>
                    <a:pt x="7780" y="15019"/>
                    <a:pt x="7785" y="15045"/>
                  </a:cubicBezTo>
                  <a:cubicBezTo>
                    <a:pt x="7802" y="15045"/>
                    <a:pt x="7819" y="15071"/>
                    <a:pt x="7835" y="15071"/>
                  </a:cubicBezTo>
                  <a:cubicBezTo>
                    <a:pt x="7846" y="15071"/>
                    <a:pt x="7852" y="15097"/>
                    <a:pt x="7858" y="15097"/>
                  </a:cubicBezTo>
                  <a:cubicBezTo>
                    <a:pt x="7880" y="15123"/>
                    <a:pt x="7902" y="15123"/>
                    <a:pt x="7919" y="15148"/>
                  </a:cubicBezTo>
                  <a:cubicBezTo>
                    <a:pt x="7924" y="15148"/>
                    <a:pt x="7930" y="15148"/>
                    <a:pt x="7935" y="15148"/>
                  </a:cubicBezTo>
                  <a:cubicBezTo>
                    <a:pt x="7958" y="15174"/>
                    <a:pt x="7985" y="15174"/>
                    <a:pt x="8008" y="15200"/>
                  </a:cubicBezTo>
                  <a:cubicBezTo>
                    <a:pt x="8013" y="15200"/>
                    <a:pt x="8019" y="15200"/>
                    <a:pt x="8024" y="15200"/>
                  </a:cubicBezTo>
                  <a:cubicBezTo>
                    <a:pt x="8047" y="15226"/>
                    <a:pt x="8069" y="15226"/>
                    <a:pt x="8085" y="15252"/>
                  </a:cubicBezTo>
                  <a:cubicBezTo>
                    <a:pt x="8097" y="15252"/>
                    <a:pt x="8102" y="15252"/>
                    <a:pt x="8108" y="15252"/>
                  </a:cubicBezTo>
                  <a:cubicBezTo>
                    <a:pt x="8130" y="15277"/>
                    <a:pt x="8147" y="15277"/>
                    <a:pt x="8169" y="15303"/>
                  </a:cubicBezTo>
                  <a:cubicBezTo>
                    <a:pt x="8174" y="15303"/>
                    <a:pt x="8180" y="15303"/>
                    <a:pt x="8191" y="15303"/>
                  </a:cubicBezTo>
                  <a:cubicBezTo>
                    <a:pt x="8213" y="15329"/>
                    <a:pt x="8241" y="15329"/>
                    <a:pt x="8269" y="15329"/>
                  </a:cubicBezTo>
                  <a:cubicBezTo>
                    <a:pt x="8302" y="15355"/>
                    <a:pt x="8330" y="15355"/>
                    <a:pt x="8358" y="15381"/>
                  </a:cubicBezTo>
                  <a:cubicBezTo>
                    <a:pt x="8363" y="15381"/>
                    <a:pt x="8374" y="15381"/>
                    <a:pt x="8380" y="15381"/>
                  </a:cubicBezTo>
                  <a:cubicBezTo>
                    <a:pt x="8419" y="15406"/>
                    <a:pt x="8463" y="15406"/>
                    <a:pt x="8508" y="15406"/>
                  </a:cubicBezTo>
                  <a:cubicBezTo>
                    <a:pt x="8513" y="15406"/>
                    <a:pt x="8519" y="15432"/>
                    <a:pt x="8519" y="15432"/>
                  </a:cubicBezTo>
                  <a:cubicBezTo>
                    <a:pt x="8547" y="15432"/>
                    <a:pt x="8569" y="15432"/>
                    <a:pt x="8591" y="15432"/>
                  </a:cubicBezTo>
                  <a:cubicBezTo>
                    <a:pt x="8597" y="15432"/>
                    <a:pt x="8597" y="15432"/>
                    <a:pt x="8597" y="15432"/>
                  </a:cubicBezTo>
                  <a:cubicBezTo>
                    <a:pt x="8624" y="15432"/>
                    <a:pt x="8652" y="15432"/>
                    <a:pt x="8674" y="15432"/>
                  </a:cubicBezTo>
                  <a:cubicBezTo>
                    <a:pt x="8680" y="15432"/>
                    <a:pt x="8691" y="15432"/>
                    <a:pt x="8697" y="15432"/>
                  </a:cubicBezTo>
                  <a:cubicBezTo>
                    <a:pt x="8713" y="15432"/>
                    <a:pt x="8730" y="15432"/>
                    <a:pt x="8752" y="15432"/>
                  </a:cubicBezTo>
                  <a:cubicBezTo>
                    <a:pt x="8758" y="15432"/>
                    <a:pt x="8769" y="15432"/>
                    <a:pt x="8774" y="15432"/>
                  </a:cubicBezTo>
                  <a:cubicBezTo>
                    <a:pt x="8791" y="15432"/>
                    <a:pt x="8813" y="15432"/>
                    <a:pt x="8830" y="15432"/>
                  </a:cubicBezTo>
                  <a:cubicBezTo>
                    <a:pt x="8836" y="15432"/>
                    <a:pt x="8841" y="15432"/>
                    <a:pt x="8847" y="15432"/>
                  </a:cubicBezTo>
                  <a:cubicBezTo>
                    <a:pt x="8875" y="15432"/>
                    <a:pt x="8902" y="15432"/>
                    <a:pt x="8930" y="15432"/>
                  </a:cubicBezTo>
                  <a:cubicBezTo>
                    <a:pt x="8936" y="15406"/>
                    <a:pt x="8941" y="15406"/>
                    <a:pt x="8952" y="15406"/>
                  </a:cubicBezTo>
                  <a:cubicBezTo>
                    <a:pt x="8980" y="15406"/>
                    <a:pt x="9008" y="15406"/>
                    <a:pt x="9036" y="15381"/>
                  </a:cubicBezTo>
                  <a:cubicBezTo>
                    <a:pt x="9052" y="15381"/>
                    <a:pt x="9069" y="15381"/>
                    <a:pt x="9091" y="15355"/>
                  </a:cubicBezTo>
                  <a:cubicBezTo>
                    <a:pt x="9091" y="15355"/>
                    <a:pt x="9091" y="15355"/>
                    <a:pt x="21083" y="9497"/>
                  </a:cubicBezTo>
                  <a:cubicBezTo>
                    <a:pt x="21105" y="9497"/>
                    <a:pt x="21128" y="9497"/>
                    <a:pt x="21150" y="9471"/>
                  </a:cubicBezTo>
                  <a:cubicBezTo>
                    <a:pt x="21167" y="9471"/>
                    <a:pt x="21183" y="9445"/>
                    <a:pt x="21200" y="9445"/>
                  </a:cubicBezTo>
                  <a:cubicBezTo>
                    <a:pt x="21205" y="9445"/>
                    <a:pt x="21205" y="9445"/>
                    <a:pt x="21211" y="9419"/>
                  </a:cubicBezTo>
                  <a:cubicBezTo>
                    <a:pt x="21222" y="9419"/>
                    <a:pt x="21239" y="9419"/>
                    <a:pt x="21250" y="9394"/>
                  </a:cubicBezTo>
                  <a:cubicBezTo>
                    <a:pt x="21255" y="9394"/>
                    <a:pt x="21255" y="9394"/>
                    <a:pt x="21261" y="9394"/>
                  </a:cubicBezTo>
                  <a:cubicBezTo>
                    <a:pt x="21272" y="9368"/>
                    <a:pt x="21283" y="9368"/>
                    <a:pt x="21294" y="9368"/>
                  </a:cubicBezTo>
                  <a:cubicBezTo>
                    <a:pt x="21300" y="9342"/>
                    <a:pt x="21300" y="9342"/>
                    <a:pt x="21305" y="9342"/>
                  </a:cubicBezTo>
                  <a:cubicBezTo>
                    <a:pt x="21317" y="9342"/>
                    <a:pt x="21333" y="9316"/>
                    <a:pt x="21344" y="9316"/>
                  </a:cubicBezTo>
                  <a:cubicBezTo>
                    <a:pt x="21350" y="9290"/>
                    <a:pt x="21350" y="9290"/>
                    <a:pt x="21355" y="9290"/>
                  </a:cubicBezTo>
                  <a:cubicBezTo>
                    <a:pt x="21367" y="9265"/>
                    <a:pt x="21378" y="9265"/>
                    <a:pt x="21389" y="9239"/>
                  </a:cubicBezTo>
                  <a:cubicBezTo>
                    <a:pt x="21406" y="9213"/>
                    <a:pt x="21417" y="9213"/>
                    <a:pt x="21422" y="9187"/>
                  </a:cubicBezTo>
                  <a:cubicBezTo>
                    <a:pt x="21428" y="9187"/>
                    <a:pt x="21428" y="9187"/>
                    <a:pt x="21428" y="9187"/>
                  </a:cubicBezTo>
                  <a:cubicBezTo>
                    <a:pt x="21439" y="9161"/>
                    <a:pt x="21450" y="9161"/>
                    <a:pt x="21456" y="9135"/>
                  </a:cubicBezTo>
                  <a:cubicBezTo>
                    <a:pt x="21467" y="9110"/>
                    <a:pt x="21472" y="9110"/>
                    <a:pt x="21478" y="9084"/>
                  </a:cubicBezTo>
                  <a:cubicBezTo>
                    <a:pt x="21483" y="9084"/>
                    <a:pt x="21489" y="9058"/>
                    <a:pt x="21489" y="9058"/>
                  </a:cubicBezTo>
                  <a:cubicBezTo>
                    <a:pt x="21500" y="9032"/>
                    <a:pt x="21511" y="9006"/>
                    <a:pt x="21517" y="8981"/>
                  </a:cubicBezTo>
                  <a:cubicBezTo>
                    <a:pt x="21517" y="8981"/>
                    <a:pt x="21517" y="8981"/>
                    <a:pt x="21522" y="8981"/>
                  </a:cubicBezTo>
                  <a:cubicBezTo>
                    <a:pt x="21528" y="8955"/>
                    <a:pt x="21539" y="8929"/>
                    <a:pt x="21544" y="8903"/>
                  </a:cubicBezTo>
                  <a:cubicBezTo>
                    <a:pt x="21550" y="8877"/>
                    <a:pt x="21556" y="8877"/>
                    <a:pt x="21561" y="8852"/>
                  </a:cubicBezTo>
                  <a:cubicBezTo>
                    <a:pt x="21561" y="8852"/>
                    <a:pt x="21561" y="8826"/>
                    <a:pt x="21561" y="8826"/>
                  </a:cubicBezTo>
                  <a:cubicBezTo>
                    <a:pt x="21567" y="8800"/>
                    <a:pt x="21572" y="8800"/>
                    <a:pt x="21578" y="8774"/>
                  </a:cubicBezTo>
                  <a:cubicBezTo>
                    <a:pt x="21578" y="8774"/>
                    <a:pt x="21578" y="8748"/>
                    <a:pt x="21578" y="8748"/>
                  </a:cubicBezTo>
                  <a:cubicBezTo>
                    <a:pt x="21583" y="8723"/>
                    <a:pt x="21583" y="8723"/>
                    <a:pt x="21589" y="8697"/>
                  </a:cubicBezTo>
                  <a:cubicBezTo>
                    <a:pt x="21589" y="8697"/>
                    <a:pt x="21589" y="8671"/>
                    <a:pt x="21589" y="8671"/>
                  </a:cubicBezTo>
                  <a:cubicBezTo>
                    <a:pt x="21594" y="8645"/>
                    <a:pt x="21594" y="8619"/>
                    <a:pt x="21594" y="8594"/>
                  </a:cubicBezTo>
                  <a:cubicBezTo>
                    <a:pt x="21600" y="8568"/>
                    <a:pt x="21600" y="8542"/>
                    <a:pt x="21600" y="8516"/>
                  </a:cubicBezTo>
                  <a:cubicBezTo>
                    <a:pt x="21550" y="10555"/>
                    <a:pt x="21506" y="12619"/>
                    <a:pt x="21456" y="14658"/>
                  </a:cubicBezTo>
                  <a:cubicBezTo>
                    <a:pt x="21456" y="14684"/>
                    <a:pt x="21456" y="14710"/>
                    <a:pt x="21450" y="14735"/>
                  </a:cubicBezTo>
                  <a:cubicBezTo>
                    <a:pt x="21450" y="14761"/>
                    <a:pt x="21450" y="14761"/>
                    <a:pt x="21450" y="14761"/>
                  </a:cubicBezTo>
                  <a:cubicBezTo>
                    <a:pt x="21450" y="14787"/>
                    <a:pt x="21444" y="14813"/>
                    <a:pt x="21444" y="14839"/>
                  </a:cubicBezTo>
                  <a:cubicBezTo>
                    <a:pt x="21439" y="14865"/>
                    <a:pt x="21439" y="14865"/>
                    <a:pt x="21439" y="14865"/>
                  </a:cubicBezTo>
                  <a:cubicBezTo>
                    <a:pt x="21439" y="14890"/>
                    <a:pt x="21433" y="14890"/>
                    <a:pt x="21433" y="14916"/>
                  </a:cubicBezTo>
                  <a:cubicBezTo>
                    <a:pt x="21428" y="14942"/>
                    <a:pt x="21428" y="14942"/>
                    <a:pt x="21422" y="14968"/>
                  </a:cubicBezTo>
                  <a:cubicBezTo>
                    <a:pt x="21422" y="14968"/>
                    <a:pt x="21422" y="14994"/>
                    <a:pt x="21417" y="14994"/>
                  </a:cubicBezTo>
                  <a:cubicBezTo>
                    <a:pt x="21411" y="15019"/>
                    <a:pt x="21406" y="15045"/>
                    <a:pt x="21400" y="15071"/>
                  </a:cubicBezTo>
                  <a:cubicBezTo>
                    <a:pt x="21394" y="15097"/>
                    <a:pt x="21383" y="15123"/>
                    <a:pt x="21372" y="15148"/>
                  </a:cubicBezTo>
                  <a:cubicBezTo>
                    <a:pt x="21367" y="15174"/>
                    <a:pt x="21355" y="15200"/>
                    <a:pt x="21344" y="15226"/>
                  </a:cubicBezTo>
                  <a:cubicBezTo>
                    <a:pt x="21344" y="15226"/>
                    <a:pt x="21339" y="15226"/>
                    <a:pt x="21333" y="15252"/>
                  </a:cubicBezTo>
                  <a:cubicBezTo>
                    <a:pt x="21328" y="15252"/>
                    <a:pt x="21322" y="15277"/>
                    <a:pt x="21311" y="15277"/>
                  </a:cubicBezTo>
                  <a:cubicBezTo>
                    <a:pt x="21311" y="15277"/>
                    <a:pt x="21311" y="15303"/>
                    <a:pt x="21311" y="15303"/>
                  </a:cubicBezTo>
                  <a:cubicBezTo>
                    <a:pt x="21300" y="15303"/>
                    <a:pt x="21294" y="15329"/>
                    <a:pt x="21283" y="15329"/>
                  </a:cubicBezTo>
                  <a:cubicBezTo>
                    <a:pt x="21283" y="15329"/>
                    <a:pt x="21283" y="15355"/>
                    <a:pt x="21278" y="15355"/>
                  </a:cubicBezTo>
                  <a:cubicBezTo>
                    <a:pt x="21278" y="15355"/>
                    <a:pt x="21272" y="15355"/>
                    <a:pt x="21267" y="15355"/>
                  </a:cubicBezTo>
                  <a:cubicBezTo>
                    <a:pt x="21261" y="15381"/>
                    <a:pt x="21255" y="15381"/>
                    <a:pt x="21244" y="15406"/>
                  </a:cubicBezTo>
                  <a:cubicBezTo>
                    <a:pt x="21239" y="15406"/>
                    <a:pt x="21228" y="15432"/>
                    <a:pt x="21222" y="15432"/>
                  </a:cubicBezTo>
                  <a:cubicBezTo>
                    <a:pt x="21217" y="15432"/>
                    <a:pt x="21211" y="15432"/>
                    <a:pt x="21211" y="15458"/>
                  </a:cubicBezTo>
                  <a:cubicBezTo>
                    <a:pt x="21205" y="15458"/>
                    <a:pt x="21205" y="15458"/>
                    <a:pt x="21200" y="15458"/>
                  </a:cubicBezTo>
                  <a:cubicBezTo>
                    <a:pt x="21189" y="15484"/>
                    <a:pt x="21178" y="15484"/>
                    <a:pt x="21161" y="15510"/>
                  </a:cubicBezTo>
                  <a:cubicBezTo>
                    <a:pt x="21155" y="15510"/>
                    <a:pt x="21155" y="15510"/>
                    <a:pt x="21150" y="15510"/>
                  </a:cubicBezTo>
                  <a:cubicBezTo>
                    <a:pt x="21139" y="15535"/>
                    <a:pt x="21128" y="15535"/>
                    <a:pt x="21117" y="15535"/>
                  </a:cubicBezTo>
                  <a:cubicBezTo>
                    <a:pt x="21111" y="15561"/>
                    <a:pt x="21105" y="15561"/>
                    <a:pt x="21105" y="15561"/>
                  </a:cubicBezTo>
                  <a:cubicBezTo>
                    <a:pt x="21100" y="15561"/>
                    <a:pt x="21100" y="15561"/>
                    <a:pt x="21094" y="15561"/>
                  </a:cubicBezTo>
                  <a:cubicBezTo>
                    <a:pt x="21089" y="15561"/>
                    <a:pt x="21078" y="15587"/>
                    <a:pt x="21067" y="15587"/>
                  </a:cubicBezTo>
                  <a:cubicBezTo>
                    <a:pt x="21061" y="15587"/>
                    <a:pt x="21061" y="15587"/>
                    <a:pt x="21055" y="15587"/>
                  </a:cubicBezTo>
                  <a:cubicBezTo>
                    <a:pt x="21039" y="15613"/>
                    <a:pt x="21022" y="15613"/>
                    <a:pt x="21005" y="15639"/>
                  </a:cubicBezTo>
                  <a:cubicBezTo>
                    <a:pt x="20983" y="15639"/>
                    <a:pt x="20961" y="15665"/>
                    <a:pt x="20939" y="15665"/>
                  </a:cubicBezTo>
                  <a:cubicBezTo>
                    <a:pt x="20939" y="15665"/>
                    <a:pt x="20939" y="15665"/>
                    <a:pt x="8947" y="21523"/>
                  </a:cubicBezTo>
                  <a:cubicBezTo>
                    <a:pt x="8902" y="21548"/>
                    <a:pt x="8852" y="21548"/>
                    <a:pt x="8808" y="21574"/>
                  </a:cubicBezTo>
                  <a:cubicBezTo>
                    <a:pt x="8797" y="21574"/>
                    <a:pt x="8791" y="21574"/>
                    <a:pt x="8786" y="21574"/>
                  </a:cubicBezTo>
                  <a:cubicBezTo>
                    <a:pt x="8758" y="21574"/>
                    <a:pt x="8730" y="21600"/>
                    <a:pt x="8702" y="21600"/>
                  </a:cubicBezTo>
                  <a:cubicBezTo>
                    <a:pt x="8702" y="21600"/>
                    <a:pt x="8702" y="21600"/>
                    <a:pt x="8697" y="21600"/>
                  </a:cubicBezTo>
                  <a:cubicBezTo>
                    <a:pt x="8697" y="21600"/>
                    <a:pt x="8691" y="21600"/>
                    <a:pt x="8686" y="21600"/>
                  </a:cubicBezTo>
                  <a:cubicBezTo>
                    <a:pt x="8669" y="21600"/>
                    <a:pt x="8647" y="21600"/>
                    <a:pt x="8630" y="21600"/>
                  </a:cubicBezTo>
                  <a:cubicBezTo>
                    <a:pt x="8624" y="21600"/>
                    <a:pt x="8613" y="21600"/>
                    <a:pt x="8608" y="21600"/>
                  </a:cubicBezTo>
                  <a:cubicBezTo>
                    <a:pt x="8586" y="21600"/>
                    <a:pt x="8569" y="21600"/>
                    <a:pt x="8552" y="21600"/>
                  </a:cubicBezTo>
                  <a:cubicBezTo>
                    <a:pt x="8547" y="21600"/>
                    <a:pt x="8536" y="21600"/>
                    <a:pt x="8530" y="21600"/>
                  </a:cubicBezTo>
                  <a:cubicBezTo>
                    <a:pt x="8502" y="21600"/>
                    <a:pt x="8480" y="21600"/>
                    <a:pt x="8452" y="21600"/>
                  </a:cubicBezTo>
                  <a:cubicBezTo>
                    <a:pt x="8452" y="21600"/>
                    <a:pt x="8452" y="21600"/>
                    <a:pt x="8447" y="21600"/>
                  </a:cubicBezTo>
                  <a:cubicBezTo>
                    <a:pt x="8424" y="21574"/>
                    <a:pt x="8402" y="21574"/>
                    <a:pt x="8380" y="21574"/>
                  </a:cubicBezTo>
                  <a:cubicBezTo>
                    <a:pt x="8374" y="21574"/>
                    <a:pt x="8369" y="21574"/>
                    <a:pt x="8369" y="21574"/>
                  </a:cubicBezTo>
                  <a:cubicBezTo>
                    <a:pt x="8363" y="21574"/>
                    <a:pt x="8363" y="21574"/>
                    <a:pt x="8363" y="21574"/>
                  </a:cubicBezTo>
                  <a:cubicBezTo>
                    <a:pt x="8319" y="21574"/>
                    <a:pt x="8274" y="21548"/>
                    <a:pt x="8235" y="21548"/>
                  </a:cubicBezTo>
                  <a:cubicBezTo>
                    <a:pt x="8230" y="21548"/>
                    <a:pt x="8230" y="21548"/>
                    <a:pt x="8224" y="21548"/>
                  </a:cubicBezTo>
                  <a:cubicBezTo>
                    <a:pt x="8224" y="21523"/>
                    <a:pt x="8219" y="21523"/>
                    <a:pt x="8213" y="21523"/>
                  </a:cubicBezTo>
                  <a:cubicBezTo>
                    <a:pt x="8158" y="21523"/>
                    <a:pt x="8102" y="21497"/>
                    <a:pt x="8047" y="21471"/>
                  </a:cubicBezTo>
                  <a:cubicBezTo>
                    <a:pt x="8041" y="21445"/>
                    <a:pt x="8041" y="21445"/>
                    <a:pt x="8035" y="21445"/>
                  </a:cubicBezTo>
                  <a:cubicBezTo>
                    <a:pt x="8030" y="21445"/>
                    <a:pt x="8024" y="21445"/>
                    <a:pt x="8019" y="21445"/>
                  </a:cubicBezTo>
                  <a:cubicBezTo>
                    <a:pt x="8002" y="21445"/>
                    <a:pt x="7985" y="21419"/>
                    <a:pt x="7963" y="21419"/>
                  </a:cubicBezTo>
                  <a:cubicBezTo>
                    <a:pt x="7963" y="21419"/>
                    <a:pt x="7958" y="21419"/>
                    <a:pt x="7952" y="21419"/>
                  </a:cubicBezTo>
                  <a:cubicBezTo>
                    <a:pt x="7946" y="21419"/>
                    <a:pt x="7946" y="21394"/>
                    <a:pt x="7941" y="21394"/>
                  </a:cubicBezTo>
                  <a:cubicBezTo>
                    <a:pt x="7924" y="21394"/>
                    <a:pt x="7902" y="21368"/>
                    <a:pt x="7885" y="21368"/>
                  </a:cubicBezTo>
                  <a:cubicBezTo>
                    <a:pt x="7880" y="21368"/>
                    <a:pt x="7874" y="21368"/>
                    <a:pt x="7869" y="21368"/>
                  </a:cubicBezTo>
                  <a:cubicBezTo>
                    <a:pt x="7869" y="21368"/>
                    <a:pt x="7869" y="21368"/>
                    <a:pt x="7863" y="21368"/>
                  </a:cubicBezTo>
                  <a:cubicBezTo>
                    <a:pt x="7841" y="21342"/>
                    <a:pt x="7813" y="21316"/>
                    <a:pt x="7791" y="21316"/>
                  </a:cubicBezTo>
                  <a:cubicBezTo>
                    <a:pt x="7791" y="21316"/>
                    <a:pt x="7785" y="21316"/>
                    <a:pt x="7785" y="21316"/>
                  </a:cubicBezTo>
                  <a:cubicBezTo>
                    <a:pt x="7785" y="21290"/>
                    <a:pt x="7780" y="21290"/>
                    <a:pt x="7774" y="21290"/>
                  </a:cubicBezTo>
                  <a:cubicBezTo>
                    <a:pt x="7758" y="21290"/>
                    <a:pt x="7735" y="21265"/>
                    <a:pt x="7713" y="21239"/>
                  </a:cubicBezTo>
                  <a:cubicBezTo>
                    <a:pt x="7713" y="21239"/>
                    <a:pt x="7708" y="21239"/>
                    <a:pt x="7708" y="21239"/>
                  </a:cubicBezTo>
                  <a:cubicBezTo>
                    <a:pt x="7702" y="21239"/>
                    <a:pt x="7696" y="21239"/>
                    <a:pt x="7691" y="21239"/>
                  </a:cubicBezTo>
                  <a:cubicBezTo>
                    <a:pt x="7674" y="21213"/>
                    <a:pt x="7658" y="21213"/>
                    <a:pt x="7641" y="21187"/>
                  </a:cubicBezTo>
                  <a:cubicBezTo>
                    <a:pt x="7635" y="21187"/>
                    <a:pt x="7630" y="21187"/>
                    <a:pt x="7630" y="21187"/>
                  </a:cubicBezTo>
                  <a:cubicBezTo>
                    <a:pt x="7624" y="21161"/>
                    <a:pt x="7619" y="21161"/>
                    <a:pt x="7613" y="21161"/>
                  </a:cubicBezTo>
                  <a:cubicBezTo>
                    <a:pt x="7596" y="21161"/>
                    <a:pt x="7585" y="21135"/>
                    <a:pt x="7569" y="21110"/>
                  </a:cubicBezTo>
                  <a:cubicBezTo>
                    <a:pt x="7563" y="21110"/>
                    <a:pt x="7557" y="21110"/>
                    <a:pt x="7552" y="21110"/>
                  </a:cubicBezTo>
                  <a:cubicBezTo>
                    <a:pt x="7546" y="21110"/>
                    <a:pt x="7546" y="21110"/>
                    <a:pt x="7546" y="21110"/>
                  </a:cubicBezTo>
                  <a:cubicBezTo>
                    <a:pt x="7519" y="21084"/>
                    <a:pt x="7496" y="21058"/>
                    <a:pt x="7474" y="21032"/>
                  </a:cubicBezTo>
                  <a:cubicBezTo>
                    <a:pt x="7469" y="21032"/>
                    <a:pt x="7469" y="21032"/>
                    <a:pt x="7463" y="21032"/>
                  </a:cubicBezTo>
                  <a:cubicBezTo>
                    <a:pt x="7446" y="21006"/>
                    <a:pt x="7424" y="20981"/>
                    <a:pt x="7407" y="20955"/>
                  </a:cubicBezTo>
                  <a:cubicBezTo>
                    <a:pt x="7402" y="20955"/>
                    <a:pt x="7402" y="20955"/>
                    <a:pt x="7396" y="20955"/>
                  </a:cubicBezTo>
                  <a:cubicBezTo>
                    <a:pt x="7391" y="20929"/>
                    <a:pt x="7385" y="20929"/>
                    <a:pt x="7385" y="20929"/>
                  </a:cubicBezTo>
                  <a:cubicBezTo>
                    <a:pt x="7369" y="20903"/>
                    <a:pt x="7352" y="20903"/>
                    <a:pt x="7335" y="20877"/>
                  </a:cubicBezTo>
                  <a:cubicBezTo>
                    <a:pt x="7330" y="20877"/>
                    <a:pt x="7324" y="20852"/>
                    <a:pt x="7324" y="20852"/>
                  </a:cubicBezTo>
                  <a:cubicBezTo>
                    <a:pt x="7319" y="20852"/>
                    <a:pt x="7319" y="20852"/>
                    <a:pt x="7313" y="20852"/>
                  </a:cubicBezTo>
                  <a:cubicBezTo>
                    <a:pt x="7291" y="20826"/>
                    <a:pt x="7269" y="20800"/>
                    <a:pt x="7252" y="20774"/>
                  </a:cubicBezTo>
                  <a:cubicBezTo>
                    <a:pt x="7246" y="20774"/>
                    <a:pt x="7246" y="20748"/>
                    <a:pt x="7246" y="20748"/>
                  </a:cubicBezTo>
                  <a:cubicBezTo>
                    <a:pt x="7246" y="20748"/>
                    <a:pt x="7241" y="20748"/>
                    <a:pt x="7241" y="20748"/>
                  </a:cubicBezTo>
                  <a:cubicBezTo>
                    <a:pt x="7219" y="20723"/>
                    <a:pt x="7196" y="20697"/>
                    <a:pt x="7174" y="20645"/>
                  </a:cubicBezTo>
                  <a:cubicBezTo>
                    <a:pt x="7169" y="20645"/>
                    <a:pt x="7169" y="20645"/>
                    <a:pt x="7163" y="20645"/>
                  </a:cubicBezTo>
                  <a:cubicBezTo>
                    <a:pt x="7157" y="20645"/>
                    <a:pt x="7152" y="20619"/>
                    <a:pt x="7146" y="20619"/>
                  </a:cubicBezTo>
                  <a:cubicBezTo>
                    <a:pt x="7141" y="20619"/>
                    <a:pt x="7135" y="20594"/>
                    <a:pt x="7130" y="20594"/>
                  </a:cubicBezTo>
                  <a:cubicBezTo>
                    <a:pt x="7118" y="20568"/>
                    <a:pt x="7107" y="20542"/>
                    <a:pt x="7096" y="20542"/>
                  </a:cubicBezTo>
                  <a:cubicBezTo>
                    <a:pt x="7091" y="20516"/>
                    <a:pt x="7085" y="20516"/>
                    <a:pt x="7080" y="20516"/>
                  </a:cubicBezTo>
                  <a:cubicBezTo>
                    <a:pt x="7068" y="20490"/>
                    <a:pt x="7057" y="20465"/>
                    <a:pt x="7052" y="20465"/>
                  </a:cubicBezTo>
                  <a:cubicBezTo>
                    <a:pt x="7046" y="20439"/>
                    <a:pt x="7041" y="20439"/>
                    <a:pt x="7035" y="20439"/>
                  </a:cubicBezTo>
                  <a:cubicBezTo>
                    <a:pt x="7018" y="20413"/>
                    <a:pt x="7002" y="20387"/>
                    <a:pt x="6991" y="20335"/>
                  </a:cubicBezTo>
                  <a:cubicBezTo>
                    <a:pt x="6991" y="20335"/>
                    <a:pt x="6991" y="20335"/>
                    <a:pt x="311" y="7381"/>
                  </a:cubicBezTo>
                  <a:cubicBezTo>
                    <a:pt x="306" y="7381"/>
                    <a:pt x="306" y="7381"/>
                    <a:pt x="300" y="7355"/>
                  </a:cubicBezTo>
                  <a:cubicBezTo>
                    <a:pt x="295" y="7355"/>
                    <a:pt x="289" y="7329"/>
                    <a:pt x="283" y="7329"/>
                  </a:cubicBezTo>
                  <a:cubicBezTo>
                    <a:pt x="278" y="7329"/>
                    <a:pt x="272" y="7303"/>
                    <a:pt x="267" y="7303"/>
                  </a:cubicBezTo>
                  <a:cubicBezTo>
                    <a:pt x="261" y="7277"/>
                    <a:pt x="256" y="7277"/>
                    <a:pt x="250" y="7252"/>
                  </a:cubicBezTo>
                  <a:cubicBezTo>
                    <a:pt x="245" y="7252"/>
                    <a:pt x="239" y="7226"/>
                    <a:pt x="233" y="7226"/>
                  </a:cubicBezTo>
                  <a:cubicBezTo>
                    <a:pt x="222" y="7200"/>
                    <a:pt x="217" y="7200"/>
                    <a:pt x="211" y="7174"/>
                  </a:cubicBezTo>
                  <a:cubicBezTo>
                    <a:pt x="206" y="7148"/>
                    <a:pt x="200" y="7148"/>
                    <a:pt x="200" y="7148"/>
                  </a:cubicBezTo>
                  <a:cubicBezTo>
                    <a:pt x="194" y="7123"/>
                    <a:pt x="189" y="7097"/>
                    <a:pt x="183" y="7097"/>
                  </a:cubicBezTo>
                  <a:cubicBezTo>
                    <a:pt x="178" y="7071"/>
                    <a:pt x="172" y="7071"/>
                    <a:pt x="167" y="7045"/>
                  </a:cubicBezTo>
                  <a:cubicBezTo>
                    <a:pt x="161" y="7045"/>
                    <a:pt x="156" y="7019"/>
                    <a:pt x="150" y="7019"/>
                  </a:cubicBezTo>
                  <a:cubicBezTo>
                    <a:pt x="150" y="6994"/>
                    <a:pt x="144" y="6994"/>
                    <a:pt x="139" y="6968"/>
                  </a:cubicBezTo>
                  <a:cubicBezTo>
                    <a:pt x="133" y="6968"/>
                    <a:pt x="128" y="6942"/>
                    <a:pt x="122" y="6942"/>
                  </a:cubicBezTo>
                  <a:cubicBezTo>
                    <a:pt x="122" y="6916"/>
                    <a:pt x="117" y="6916"/>
                    <a:pt x="111" y="6890"/>
                  </a:cubicBezTo>
                  <a:cubicBezTo>
                    <a:pt x="111" y="6890"/>
                    <a:pt x="106" y="6865"/>
                    <a:pt x="100" y="6865"/>
                  </a:cubicBezTo>
                  <a:cubicBezTo>
                    <a:pt x="100" y="6839"/>
                    <a:pt x="94" y="6839"/>
                    <a:pt x="89" y="6813"/>
                  </a:cubicBezTo>
                  <a:cubicBezTo>
                    <a:pt x="89" y="6813"/>
                    <a:pt x="83" y="6787"/>
                    <a:pt x="78" y="6787"/>
                  </a:cubicBezTo>
                  <a:cubicBezTo>
                    <a:pt x="78" y="6761"/>
                    <a:pt x="72" y="6761"/>
                    <a:pt x="72" y="6735"/>
                  </a:cubicBezTo>
                  <a:cubicBezTo>
                    <a:pt x="67" y="6735"/>
                    <a:pt x="61" y="6710"/>
                    <a:pt x="61" y="6710"/>
                  </a:cubicBezTo>
                  <a:cubicBezTo>
                    <a:pt x="56" y="6684"/>
                    <a:pt x="56" y="6684"/>
                    <a:pt x="50" y="6658"/>
                  </a:cubicBezTo>
                  <a:cubicBezTo>
                    <a:pt x="50" y="6658"/>
                    <a:pt x="44" y="6632"/>
                    <a:pt x="44" y="6632"/>
                  </a:cubicBezTo>
                  <a:cubicBezTo>
                    <a:pt x="44" y="6606"/>
                    <a:pt x="39" y="6606"/>
                    <a:pt x="39" y="6581"/>
                  </a:cubicBezTo>
                  <a:cubicBezTo>
                    <a:pt x="33" y="6581"/>
                    <a:pt x="33" y="6555"/>
                    <a:pt x="28" y="6555"/>
                  </a:cubicBezTo>
                  <a:cubicBezTo>
                    <a:pt x="28" y="6529"/>
                    <a:pt x="28" y="6529"/>
                    <a:pt x="28" y="6503"/>
                  </a:cubicBezTo>
                  <a:cubicBezTo>
                    <a:pt x="22" y="6503"/>
                    <a:pt x="22" y="6477"/>
                    <a:pt x="17" y="6477"/>
                  </a:cubicBezTo>
                  <a:cubicBezTo>
                    <a:pt x="17" y="6452"/>
                    <a:pt x="17" y="6452"/>
                    <a:pt x="17" y="6452"/>
                  </a:cubicBezTo>
                  <a:cubicBezTo>
                    <a:pt x="11" y="6426"/>
                    <a:pt x="11" y="6400"/>
                    <a:pt x="11" y="6400"/>
                  </a:cubicBezTo>
                  <a:cubicBezTo>
                    <a:pt x="11" y="6400"/>
                    <a:pt x="11" y="6374"/>
                    <a:pt x="6" y="6374"/>
                  </a:cubicBezTo>
                  <a:cubicBezTo>
                    <a:pt x="6" y="6348"/>
                    <a:pt x="6" y="6348"/>
                    <a:pt x="6" y="6323"/>
                  </a:cubicBezTo>
                  <a:cubicBezTo>
                    <a:pt x="6" y="6323"/>
                    <a:pt x="6" y="6297"/>
                    <a:pt x="6" y="6297"/>
                  </a:cubicBezTo>
                  <a:cubicBezTo>
                    <a:pt x="0" y="6271"/>
                    <a:pt x="0" y="6271"/>
                    <a:pt x="0" y="6245"/>
                  </a:cubicBezTo>
                  <a:cubicBezTo>
                    <a:pt x="0" y="6245"/>
                    <a:pt x="0" y="6219"/>
                    <a:pt x="0" y="6219"/>
                  </a:cubicBezTo>
                  <a:cubicBezTo>
                    <a:pt x="0" y="6194"/>
                    <a:pt x="0" y="6168"/>
                    <a:pt x="0" y="6142"/>
                  </a:cubicBezTo>
                  <a:cubicBezTo>
                    <a:pt x="50" y="4103"/>
                    <a:pt x="100" y="2039"/>
                    <a:pt x="144" y="0"/>
                  </a:cubicBezTo>
                  <a:close/>
                </a:path>
              </a:pathLst>
            </a:custGeom>
            <a:gradFill flip="none" rotWithShape="1">
              <a:gsLst>
                <a:gs pos="0">
                  <a:srgbClr val="000000">
                    <a:alpha val="60000"/>
                  </a:srgbClr>
                </a:gs>
                <a:gs pos="28000">
                  <a:srgbClr val="000000">
                    <a:alpha val="20000"/>
                  </a:srgbClr>
                </a:gs>
                <a:gs pos="57000">
                  <a:srgbClr val="FFFFFF">
                    <a:alpha val="33000"/>
                  </a:srgbClr>
                </a:gs>
                <a:gs pos="100000">
                  <a:srgbClr val="FFFFFF">
                    <a:alpha val="50000"/>
                  </a:srgbClr>
                </a:gs>
              </a:gsLst>
              <a:lin ang="299999" scaled="0"/>
            </a:gradFill>
            <a:ln w="12700" cap="flat">
              <a:noFill/>
              <a:miter lim="400000"/>
            </a:ln>
            <a:effectLst/>
          </p:spPr>
          <p:txBody>
            <a:bodyPr wrap="square" lIns="45719" tIns="45719" rIns="45719" bIns="45719" numCol="1" anchor="t">
              <a:noAutofit/>
            </a:bodyPr>
            <a:lstStyle/>
            <a:p>
              <a:pPr>
                <a:defRPr sz="4800"/>
              </a:pPr>
              <a:endParaRPr/>
            </a:p>
          </p:txBody>
        </p:sp>
      </p:grpSp>
      <p:sp>
        <p:nvSpPr>
          <p:cNvPr id="300" name="TextBox 21"/>
          <p:cNvSpPr txBox="1"/>
          <p:nvPr/>
        </p:nvSpPr>
        <p:spPr>
          <a:xfrm>
            <a:off x="13334266" y="3012530"/>
            <a:ext cx="4366402" cy="164871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ctr">
            <a:spAutoFit/>
          </a:bodyPr>
          <a:lstStyle/>
          <a:p>
            <a:pPr>
              <a:defRPr sz="2800" b="1">
                <a:solidFill>
                  <a:srgbClr val="3F6031"/>
                </a:solidFill>
              </a:defRPr>
            </a:pPr>
            <a:r>
              <a:t>Ανάλυση εκπαιδευτικών αναγκών</a:t>
            </a:r>
          </a:p>
          <a:p>
            <a:pPr>
              <a:defRPr sz="2800" b="1">
                <a:solidFill>
                  <a:srgbClr val="3F6031"/>
                </a:solidFill>
              </a:defRPr>
            </a:pPr>
            <a:r>
              <a:t>Σχεδιασμός στρατηγικών με επίκεντρο τον εκπαιδόμενο</a:t>
            </a:r>
          </a:p>
        </p:txBody>
      </p:sp>
      <p:sp>
        <p:nvSpPr>
          <p:cNvPr id="301" name="Straight Connector 24"/>
          <p:cNvSpPr/>
          <p:nvPr/>
        </p:nvSpPr>
        <p:spPr>
          <a:xfrm>
            <a:off x="11725562" y="4300208"/>
            <a:ext cx="1433207" cy="1"/>
          </a:xfrm>
          <a:prstGeom prst="line">
            <a:avLst/>
          </a:prstGeom>
          <a:ln w="12700">
            <a:solidFill>
              <a:srgbClr val="808080"/>
            </a:solidFill>
            <a:custDash>
              <a:ds d="300000" sp="400000"/>
            </a:custDash>
            <a:headEnd type="oval"/>
            <a:tailEnd type="triangle"/>
          </a:ln>
        </p:spPr>
        <p:txBody>
          <a:bodyPr lIns="45719" rIns="45719"/>
          <a:lstStyle/>
          <a:p>
            <a:endParaRPr/>
          </a:p>
        </p:txBody>
      </p:sp>
      <p:sp>
        <p:nvSpPr>
          <p:cNvPr id="302" name="TextBox 23"/>
          <p:cNvSpPr txBox="1"/>
          <p:nvPr/>
        </p:nvSpPr>
        <p:spPr>
          <a:xfrm>
            <a:off x="152399" y="3975765"/>
            <a:ext cx="5008181" cy="121691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ctr">
            <a:spAutoFit/>
          </a:bodyPr>
          <a:lstStyle/>
          <a:p>
            <a:pPr algn="r">
              <a:defRPr sz="2800" b="1">
                <a:solidFill>
                  <a:srgbClr val="FF0000"/>
                </a:solidFill>
              </a:defRPr>
            </a:pPr>
            <a:r>
              <a:t>Έξυπνη ανάπτυξη υλικών</a:t>
            </a:r>
          </a:p>
          <a:p>
            <a:pPr algn="r">
              <a:defRPr sz="2800" b="1">
                <a:solidFill>
                  <a:srgbClr val="FF0000"/>
                </a:solidFill>
              </a:defRPr>
            </a:pPr>
            <a:r>
              <a:t>Πολυμεσικοί πόροι</a:t>
            </a:r>
          </a:p>
          <a:p>
            <a:pPr algn="r">
              <a:defRPr sz="2800" b="1">
                <a:solidFill>
                  <a:srgbClr val="FF0000"/>
                </a:solidFill>
              </a:defRPr>
            </a:pPr>
            <a:r>
              <a:t>Διαδραστικό υλικό</a:t>
            </a:r>
          </a:p>
        </p:txBody>
      </p:sp>
      <p:sp>
        <p:nvSpPr>
          <p:cNvPr id="303" name="Straight Connector 25"/>
          <p:cNvSpPr/>
          <p:nvPr/>
        </p:nvSpPr>
        <p:spPr>
          <a:xfrm flipH="1">
            <a:off x="5357836" y="5428782"/>
            <a:ext cx="1433207" cy="1"/>
          </a:xfrm>
          <a:prstGeom prst="line">
            <a:avLst/>
          </a:prstGeom>
          <a:ln w="12700">
            <a:solidFill>
              <a:srgbClr val="808080"/>
            </a:solidFill>
            <a:custDash>
              <a:ds d="300000" sp="400000"/>
            </a:custDash>
            <a:headEnd type="oval"/>
            <a:tailEnd type="triangle"/>
          </a:ln>
        </p:spPr>
        <p:txBody>
          <a:bodyPr lIns="45719" rIns="45719"/>
          <a:lstStyle/>
          <a:p>
            <a:endParaRPr/>
          </a:p>
        </p:txBody>
      </p:sp>
      <p:sp>
        <p:nvSpPr>
          <p:cNvPr id="304" name="TextBox 25"/>
          <p:cNvSpPr txBox="1"/>
          <p:nvPr/>
        </p:nvSpPr>
        <p:spPr>
          <a:xfrm>
            <a:off x="13255417" y="6211430"/>
            <a:ext cx="4816112" cy="164871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ctr">
            <a:spAutoFit/>
          </a:bodyPr>
          <a:lstStyle/>
          <a:p>
            <a:pPr>
              <a:defRPr sz="2800" b="1">
                <a:solidFill>
                  <a:srgbClr val="569938"/>
                </a:solidFill>
              </a:defRPr>
            </a:pPr>
            <a:r>
              <a:t>Ανάπτυξη εκπαιδευτικού υλικού</a:t>
            </a:r>
          </a:p>
          <a:p>
            <a:pPr>
              <a:defRPr sz="2800" b="1">
                <a:solidFill>
                  <a:srgbClr val="569938"/>
                </a:solidFill>
              </a:defRPr>
            </a:pPr>
            <a:r>
              <a:t>Προσαρμόσιμες πηγές</a:t>
            </a:r>
          </a:p>
          <a:p>
            <a:pPr>
              <a:defRPr sz="2800" b="1">
                <a:solidFill>
                  <a:srgbClr val="569938"/>
                </a:solidFill>
              </a:defRPr>
            </a:pPr>
            <a:r>
              <a:t>Υποστήριξη διαφορετικών μαθησιακών στυλ</a:t>
            </a:r>
          </a:p>
        </p:txBody>
      </p:sp>
      <p:sp>
        <p:nvSpPr>
          <p:cNvPr id="305" name="Straight Connector 29"/>
          <p:cNvSpPr/>
          <p:nvPr/>
        </p:nvSpPr>
        <p:spPr>
          <a:xfrm>
            <a:off x="11725562" y="6554816"/>
            <a:ext cx="1433207" cy="1"/>
          </a:xfrm>
          <a:prstGeom prst="line">
            <a:avLst/>
          </a:prstGeom>
          <a:ln w="12700">
            <a:solidFill>
              <a:srgbClr val="808080"/>
            </a:solidFill>
            <a:custDash>
              <a:ds d="300000" sp="400000"/>
            </a:custDash>
            <a:headEnd type="oval"/>
            <a:tailEnd type="triangle"/>
          </a:ln>
        </p:spPr>
        <p:txBody>
          <a:bodyPr lIns="45719" rIns="45719"/>
          <a:lstStyle/>
          <a:p>
            <a:endParaRPr/>
          </a:p>
        </p:txBody>
      </p:sp>
      <p:sp>
        <p:nvSpPr>
          <p:cNvPr id="306" name="TextBox 27"/>
          <p:cNvSpPr txBox="1"/>
          <p:nvPr/>
        </p:nvSpPr>
        <p:spPr>
          <a:xfrm>
            <a:off x="530775" y="7493397"/>
            <a:ext cx="4629804" cy="191375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ctr">
            <a:spAutoFit/>
          </a:bodyPr>
          <a:lstStyle/>
          <a:p>
            <a:pPr algn="r">
              <a:defRPr sz="2800" b="1">
                <a:solidFill>
                  <a:srgbClr val="04A6C2"/>
                </a:solidFill>
              </a:defRPr>
            </a:pPr>
            <a:r>
              <a:t>Διαδρομές κατάρτισης</a:t>
            </a:r>
          </a:p>
          <a:p>
            <a:pPr algn="r">
              <a:defRPr sz="2800" b="1">
                <a:solidFill>
                  <a:srgbClr val="04A6C2"/>
                </a:solidFill>
              </a:defRPr>
            </a:pPr>
            <a:r>
              <a:t>Σταδιακή Βήμα-βήμα πρόοδος</a:t>
            </a:r>
          </a:p>
          <a:p>
            <a:pPr algn="r">
              <a:defRPr sz="2800" b="1">
                <a:solidFill>
                  <a:srgbClr val="04A6C2"/>
                </a:solidFill>
              </a:defRPr>
            </a:pPr>
            <a:r>
              <a:t>	Ευθυγράμμιση με τα πρότυπα</a:t>
            </a:r>
          </a:p>
          <a:p>
            <a:pPr algn="r">
              <a:defRPr sz="1500">
                <a:solidFill>
                  <a:srgbClr val="404040"/>
                </a:solidFill>
              </a:defRPr>
            </a:pPr>
            <a:r>
              <a:t>. </a:t>
            </a:r>
          </a:p>
        </p:txBody>
      </p:sp>
      <p:sp>
        <p:nvSpPr>
          <p:cNvPr id="307" name="Straight Connector 51"/>
          <p:cNvSpPr/>
          <p:nvPr/>
        </p:nvSpPr>
        <p:spPr>
          <a:xfrm flipH="1">
            <a:off x="5357836" y="7683389"/>
            <a:ext cx="1433207" cy="1"/>
          </a:xfrm>
          <a:prstGeom prst="line">
            <a:avLst/>
          </a:prstGeom>
          <a:ln w="12700">
            <a:solidFill>
              <a:srgbClr val="808080"/>
            </a:solidFill>
            <a:custDash>
              <a:ds d="300000" sp="400000"/>
            </a:custDash>
            <a:headEnd type="oval"/>
            <a:tailEnd type="triangle"/>
          </a:ln>
        </p:spPr>
        <p:txBody>
          <a:bodyPr lIns="45719" rIns="45719"/>
          <a:lstStyle/>
          <a:p>
            <a:endParaRPr/>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 name="Freeform 2"/>
          <p:cNvSpPr/>
          <p:nvPr/>
        </p:nvSpPr>
        <p:spPr>
          <a:xfrm flipV="1">
            <a:off x="-4271165" y="-7338622"/>
            <a:ext cx="19829347" cy="8576195"/>
          </a:xfrm>
          <a:prstGeom prst="rect">
            <a:avLst/>
          </a:prstGeom>
          <a:blipFill>
            <a:blip r:embed="rId3"/>
            <a:stretch>
              <a:fillRect/>
            </a:stretch>
          </a:blipFill>
          <a:ln w="12700">
            <a:miter lim="400000"/>
          </a:ln>
        </p:spPr>
        <p:txBody>
          <a:bodyPr lIns="45719" rIns="45719"/>
          <a:lstStyle/>
          <a:p>
            <a:endParaRPr/>
          </a:p>
        </p:txBody>
      </p:sp>
      <p:sp>
        <p:nvSpPr>
          <p:cNvPr id="312" name="Freeform 3"/>
          <p:cNvSpPr/>
          <p:nvPr/>
        </p:nvSpPr>
        <p:spPr>
          <a:xfrm rot="10800000">
            <a:off x="16764000" y="876300"/>
            <a:ext cx="1219200" cy="1219200"/>
          </a:xfrm>
          <a:prstGeom prst="rect">
            <a:avLst/>
          </a:prstGeom>
          <a:blipFill>
            <a:blip r:embed="rId4"/>
            <a:stretch>
              <a:fillRect/>
            </a:stretch>
          </a:blipFill>
          <a:ln w="12700">
            <a:miter lim="400000"/>
          </a:ln>
        </p:spPr>
        <p:txBody>
          <a:bodyPr lIns="45719" rIns="45719"/>
          <a:lstStyle/>
          <a:p>
            <a:endParaRPr/>
          </a:p>
        </p:txBody>
      </p:sp>
      <p:sp>
        <p:nvSpPr>
          <p:cNvPr id="313" name="TextBox 4"/>
          <p:cNvSpPr txBox="1"/>
          <p:nvPr/>
        </p:nvSpPr>
        <p:spPr>
          <a:xfrm>
            <a:off x="960119" y="1148176"/>
            <a:ext cx="15605762" cy="152609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5000" b="1"/>
            </a:pPr>
            <a:r>
              <a:t>Μάθημα 7 – Ανάπτυξη αξιολόγησης και πιστοποίησης βάσει ικανοτήτων</a:t>
            </a:r>
          </a:p>
        </p:txBody>
      </p:sp>
      <p:sp>
        <p:nvSpPr>
          <p:cNvPr id="314" name="CasellaDiTesto 11"/>
          <p:cNvSpPr txBox="1"/>
          <p:nvPr/>
        </p:nvSpPr>
        <p:spPr>
          <a:xfrm>
            <a:off x="4236720" y="4869331"/>
            <a:ext cx="14839749" cy="130045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marL="571500" indent="-571500">
              <a:lnSpc>
                <a:spcPct val="115000"/>
              </a:lnSpc>
              <a:buSzPct val="100000"/>
              <a:buFont typeface="Arial"/>
              <a:buChar char="•"/>
              <a:tabLst>
                <a:tab pos="228600" algn="l"/>
              </a:tabLst>
              <a:defRPr sz="4000"/>
            </a:pPr>
            <a:r>
              <a:t>Διαμορφωτική έναντι Τελική αξιολόγηση</a:t>
            </a:r>
          </a:p>
          <a:p>
            <a:pPr marL="571500" indent="-571500">
              <a:lnSpc>
                <a:spcPct val="115000"/>
              </a:lnSpc>
              <a:buSzPct val="100000"/>
              <a:buFont typeface="Arial"/>
              <a:buChar char="•"/>
              <a:tabLst>
                <a:tab pos="228600" algn="l"/>
              </a:tabLst>
              <a:defRPr sz="4000"/>
            </a:pPr>
            <a:r>
              <a:t>Ανατροφοδότηση έναντι πιστοποίησης</a:t>
            </a:r>
          </a:p>
        </p:txBody>
      </p:sp>
      <p:pic>
        <p:nvPicPr>
          <p:cNvPr id="315" name="Γραφικό 3" descr="Γραφικό 3"/>
          <p:cNvPicPr>
            <a:picLocks noChangeAspect="1"/>
          </p:cNvPicPr>
          <p:nvPr/>
        </p:nvPicPr>
        <p:blipFill>
          <a:blip r:embed="rId5"/>
          <a:stretch>
            <a:fillRect/>
          </a:stretch>
        </p:blipFill>
        <p:spPr>
          <a:xfrm>
            <a:off x="381000" y="3697609"/>
            <a:ext cx="3810000" cy="3810001"/>
          </a:xfrm>
          <a:prstGeom prst="rect">
            <a:avLst/>
          </a:prstGeom>
          <a:ln w="12700">
            <a:miter lim="400000"/>
          </a:ln>
        </p:spPr>
      </p:pic>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9" name="Freeform 2"/>
          <p:cNvSpPr/>
          <p:nvPr/>
        </p:nvSpPr>
        <p:spPr>
          <a:xfrm flipV="1">
            <a:off x="-4190999" y="-7340275"/>
            <a:ext cx="19829347" cy="8576195"/>
          </a:xfrm>
          <a:prstGeom prst="rect">
            <a:avLst/>
          </a:prstGeom>
          <a:blipFill>
            <a:blip r:embed="rId3"/>
            <a:stretch>
              <a:fillRect/>
            </a:stretch>
          </a:blipFill>
          <a:ln w="12700">
            <a:miter lim="400000"/>
          </a:ln>
        </p:spPr>
        <p:txBody>
          <a:bodyPr lIns="45719" rIns="45719"/>
          <a:lstStyle/>
          <a:p>
            <a:endParaRPr/>
          </a:p>
        </p:txBody>
      </p:sp>
      <p:sp>
        <p:nvSpPr>
          <p:cNvPr id="320" name="Freeform 3"/>
          <p:cNvSpPr/>
          <p:nvPr/>
        </p:nvSpPr>
        <p:spPr>
          <a:xfrm rot="10800000">
            <a:off x="16764000" y="876300"/>
            <a:ext cx="1219200" cy="1219200"/>
          </a:xfrm>
          <a:prstGeom prst="rect">
            <a:avLst/>
          </a:prstGeom>
          <a:blipFill>
            <a:blip r:embed="rId4"/>
            <a:stretch>
              <a:fillRect/>
            </a:stretch>
          </a:blipFill>
          <a:ln w="12700">
            <a:miter lim="400000"/>
          </a:ln>
        </p:spPr>
        <p:txBody>
          <a:bodyPr lIns="45719" rIns="45719"/>
          <a:lstStyle/>
          <a:p>
            <a:endParaRPr/>
          </a:p>
        </p:txBody>
      </p:sp>
      <p:sp>
        <p:nvSpPr>
          <p:cNvPr id="321" name="TextBox 4"/>
          <p:cNvSpPr txBox="1"/>
          <p:nvPr/>
        </p:nvSpPr>
        <p:spPr>
          <a:xfrm>
            <a:off x="45719" y="990712"/>
            <a:ext cx="16596362" cy="79098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r">
              <a:defRPr sz="5400" b="1"/>
            </a:lvl1pPr>
          </a:lstStyle>
          <a:p>
            <a:r>
              <a:t>Μέθοδοι αξιολόγησης</a:t>
            </a:r>
          </a:p>
        </p:txBody>
      </p:sp>
      <p:sp>
        <p:nvSpPr>
          <p:cNvPr id="322" name="Freeform: Shape 5"/>
          <p:cNvSpPr/>
          <p:nvPr/>
        </p:nvSpPr>
        <p:spPr>
          <a:xfrm>
            <a:off x="3140681" y="4293981"/>
            <a:ext cx="6862819" cy="1944517"/>
          </a:xfrm>
          <a:custGeom>
            <a:avLst/>
            <a:gdLst/>
            <a:ahLst/>
            <a:cxnLst>
              <a:cxn ang="0">
                <a:pos x="wd2" y="hd2"/>
              </a:cxn>
              <a:cxn ang="5400000">
                <a:pos x="wd2" y="hd2"/>
              </a:cxn>
              <a:cxn ang="10800000">
                <a:pos x="wd2" y="hd2"/>
              </a:cxn>
              <a:cxn ang="16200000">
                <a:pos x="wd2" y="hd2"/>
              </a:cxn>
            </a:cxnLst>
            <a:rect l="0" t="0" r="r" b="b"/>
            <a:pathLst>
              <a:path w="21600" h="21384" extrusionOk="0">
                <a:moveTo>
                  <a:pt x="0" y="14194"/>
                </a:moveTo>
                <a:lnTo>
                  <a:pt x="0" y="7190"/>
                </a:lnTo>
                <a:cubicBezTo>
                  <a:pt x="0" y="3219"/>
                  <a:pt x="921" y="0"/>
                  <a:pt x="2058" y="0"/>
                </a:cubicBezTo>
                <a:cubicBezTo>
                  <a:pt x="2097" y="0"/>
                  <a:pt x="2137" y="4"/>
                  <a:pt x="2176" y="12"/>
                </a:cubicBezTo>
                <a:lnTo>
                  <a:pt x="19660" y="3514"/>
                </a:lnTo>
                <a:cubicBezTo>
                  <a:pt x="20749" y="3732"/>
                  <a:pt x="21600" y="6881"/>
                  <a:pt x="21600" y="10692"/>
                </a:cubicBezTo>
                <a:cubicBezTo>
                  <a:pt x="21600" y="14503"/>
                  <a:pt x="20749" y="17653"/>
                  <a:pt x="19660" y="17870"/>
                </a:cubicBezTo>
                <a:lnTo>
                  <a:pt x="2176" y="21372"/>
                </a:lnTo>
                <a:cubicBezTo>
                  <a:pt x="1041" y="21600"/>
                  <a:pt x="69" y="18571"/>
                  <a:pt x="3" y="14606"/>
                </a:cubicBezTo>
                <a:cubicBezTo>
                  <a:pt x="1" y="14469"/>
                  <a:pt x="0" y="14332"/>
                  <a:pt x="0" y="14194"/>
                </a:cubicBezTo>
                <a:close/>
              </a:path>
            </a:pathLst>
          </a:custGeom>
          <a:solidFill>
            <a:srgbClr val="3F6031"/>
          </a:solidFill>
          <a:ln w="12700">
            <a:miter lim="400000"/>
          </a:ln>
        </p:spPr>
        <p:txBody>
          <a:bodyPr lIns="45719" rIns="45719" anchor="ctr"/>
          <a:lstStyle/>
          <a:p>
            <a:pPr>
              <a:defRPr sz="3500">
                <a:solidFill>
                  <a:srgbClr val="FFFFFF"/>
                </a:solidFill>
              </a:defRPr>
            </a:pPr>
            <a:endParaRPr/>
          </a:p>
        </p:txBody>
      </p:sp>
      <p:sp>
        <p:nvSpPr>
          <p:cNvPr id="323" name="Freeform: Shape 6"/>
          <p:cNvSpPr/>
          <p:nvPr/>
        </p:nvSpPr>
        <p:spPr>
          <a:xfrm>
            <a:off x="9143764" y="5789583"/>
            <a:ext cx="6862819" cy="1944517"/>
          </a:xfrm>
          <a:custGeom>
            <a:avLst/>
            <a:gdLst/>
            <a:ahLst/>
            <a:cxnLst>
              <a:cxn ang="0">
                <a:pos x="wd2" y="hd2"/>
              </a:cxn>
              <a:cxn ang="5400000">
                <a:pos x="wd2" y="hd2"/>
              </a:cxn>
              <a:cxn ang="10800000">
                <a:pos x="wd2" y="hd2"/>
              </a:cxn>
              <a:cxn ang="16200000">
                <a:pos x="wd2" y="hd2"/>
              </a:cxn>
            </a:cxnLst>
            <a:rect l="0" t="0" r="r" b="b"/>
            <a:pathLst>
              <a:path w="21600" h="21384" extrusionOk="0">
                <a:moveTo>
                  <a:pt x="21600" y="14194"/>
                </a:moveTo>
                <a:lnTo>
                  <a:pt x="21600" y="7190"/>
                </a:lnTo>
                <a:cubicBezTo>
                  <a:pt x="21600" y="3219"/>
                  <a:pt x="20679" y="0"/>
                  <a:pt x="19542" y="0"/>
                </a:cubicBezTo>
                <a:cubicBezTo>
                  <a:pt x="19503" y="0"/>
                  <a:pt x="19463" y="4"/>
                  <a:pt x="19424" y="12"/>
                </a:cubicBezTo>
                <a:lnTo>
                  <a:pt x="1940" y="3514"/>
                </a:lnTo>
                <a:cubicBezTo>
                  <a:pt x="851" y="3732"/>
                  <a:pt x="0" y="6881"/>
                  <a:pt x="0" y="10692"/>
                </a:cubicBezTo>
                <a:cubicBezTo>
                  <a:pt x="0" y="14503"/>
                  <a:pt x="851" y="17653"/>
                  <a:pt x="1940" y="17870"/>
                </a:cubicBezTo>
                <a:lnTo>
                  <a:pt x="19424" y="21372"/>
                </a:lnTo>
                <a:cubicBezTo>
                  <a:pt x="20559" y="21600"/>
                  <a:pt x="21531" y="18571"/>
                  <a:pt x="21597" y="14606"/>
                </a:cubicBezTo>
                <a:cubicBezTo>
                  <a:pt x="21599" y="14469"/>
                  <a:pt x="21600" y="14332"/>
                  <a:pt x="21600" y="14194"/>
                </a:cubicBezTo>
                <a:close/>
              </a:path>
            </a:pathLst>
          </a:custGeom>
          <a:solidFill>
            <a:srgbClr val="3F6031"/>
          </a:solidFill>
          <a:ln w="12700">
            <a:miter lim="400000"/>
          </a:ln>
        </p:spPr>
        <p:txBody>
          <a:bodyPr lIns="45719" rIns="45719" anchor="ctr"/>
          <a:lstStyle/>
          <a:p>
            <a:pPr>
              <a:defRPr sz="3500">
                <a:solidFill>
                  <a:srgbClr val="FFFFFF"/>
                </a:solidFill>
              </a:defRPr>
            </a:pPr>
            <a:endParaRPr/>
          </a:p>
        </p:txBody>
      </p:sp>
      <p:sp>
        <p:nvSpPr>
          <p:cNvPr id="324" name="TextBox 11"/>
          <p:cNvSpPr txBox="1"/>
          <p:nvPr/>
        </p:nvSpPr>
        <p:spPr>
          <a:xfrm>
            <a:off x="3563199" y="4724591"/>
            <a:ext cx="4983481" cy="108369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ctr">
            <a:spAutoFit/>
          </a:bodyPr>
          <a:lstStyle>
            <a:lvl1pPr algn="r">
              <a:lnSpc>
                <a:spcPct val="120000"/>
              </a:lnSpc>
              <a:spcBef>
                <a:spcPts val="400"/>
              </a:spcBef>
              <a:defRPr sz="3500" b="1">
                <a:solidFill>
                  <a:srgbClr val="FFFFFF"/>
                </a:solidFill>
              </a:defRPr>
            </a:lvl1pPr>
          </a:lstStyle>
          <a:p>
            <a:r>
              <a:t>Γραπτές εξετάσεις, προφορικές εξετάσεις</a:t>
            </a:r>
          </a:p>
        </p:txBody>
      </p:sp>
      <p:sp>
        <p:nvSpPr>
          <p:cNvPr id="325" name="TextBox 23"/>
          <p:cNvSpPr txBox="1"/>
          <p:nvPr/>
        </p:nvSpPr>
        <p:spPr>
          <a:xfrm>
            <a:off x="10425203" y="6538042"/>
            <a:ext cx="5551799" cy="44799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ctr">
            <a:spAutoFit/>
          </a:bodyPr>
          <a:lstStyle>
            <a:lvl1pPr>
              <a:lnSpc>
                <a:spcPct val="120000"/>
              </a:lnSpc>
              <a:spcBef>
                <a:spcPts val="400"/>
              </a:spcBef>
              <a:defRPr sz="3500" b="1">
                <a:solidFill>
                  <a:srgbClr val="FFFFFF"/>
                </a:solidFill>
              </a:defRPr>
            </a:lvl1pPr>
          </a:lstStyle>
          <a:p>
            <a:r>
              <a:t>Παιχνίδι ρόλων, παρατήρηση</a:t>
            </a:r>
          </a:p>
        </p:txBody>
      </p:sp>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9" name="Freeform 2"/>
          <p:cNvSpPr/>
          <p:nvPr/>
        </p:nvSpPr>
        <p:spPr>
          <a:xfrm flipV="1">
            <a:off x="-4190999" y="-7340275"/>
            <a:ext cx="19829347" cy="8576195"/>
          </a:xfrm>
          <a:prstGeom prst="rect">
            <a:avLst/>
          </a:prstGeom>
          <a:blipFill>
            <a:blip r:embed="rId3"/>
            <a:stretch>
              <a:fillRect/>
            </a:stretch>
          </a:blipFill>
          <a:ln w="12700">
            <a:miter lim="400000"/>
          </a:ln>
        </p:spPr>
        <p:txBody>
          <a:bodyPr lIns="45719" rIns="45719"/>
          <a:lstStyle/>
          <a:p>
            <a:endParaRPr/>
          </a:p>
        </p:txBody>
      </p:sp>
      <p:sp>
        <p:nvSpPr>
          <p:cNvPr id="330" name="Freeform 3"/>
          <p:cNvSpPr/>
          <p:nvPr/>
        </p:nvSpPr>
        <p:spPr>
          <a:xfrm rot="10800000">
            <a:off x="16764000" y="876300"/>
            <a:ext cx="1219200" cy="1219200"/>
          </a:xfrm>
          <a:prstGeom prst="rect">
            <a:avLst/>
          </a:prstGeom>
          <a:blipFill>
            <a:blip r:embed="rId4"/>
            <a:stretch>
              <a:fillRect/>
            </a:stretch>
          </a:blipFill>
          <a:ln w="12700">
            <a:miter lim="400000"/>
          </a:ln>
        </p:spPr>
        <p:txBody>
          <a:bodyPr lIns="45719" rIns="45719"/>
          <a:lstStyle/>
          <a:p>
            <a:endParaRPr/>
          </a:p>
        </p:txBody>
      </p:sp>
      <p:sp>
        <p:nvSpPr>
          <p:cNvPr id="331" name="TextBox 4"/>
          <p:cNvSpPr txBox="1"/>
          <p:nvPr/>
        </p:nvSpPr>
        <p:spPr>
          <a:xfrm>
            <a:off x="45719" y="990712"/>
            <a:ext cx="16596362" cy="79098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r">
              <a:defRPr sz="5400" b="1"/>
            </a:lvl1pPr>
          </a:lstStyle>
          <a:p>
            <a:r>
              <a:t>Προκλήσεις στην εποχή της τεχνητής νοημοσύνης</a:t>
            </a:r>
          </a:p>
        </p:txBody>
      </p:sp>
      <p:sp>
        <p:nvSpPr>
          <p:cNvPr id="332" name="TextBox 7"/>
          <p:cNvSpPr txBox="1"/>
          <p:nvPr/>
        </p:nvSpPr>
        <p:spPr>
          <a:xfrm>
            <a:off x="6294120" y="4218918"/>
            <a:ext cx="11146402" cy="22933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marL="542925" indent="-542925">
              <a:lnSpc>
                <a:spcPct val="107000"/>
              </a:lnSpc>
              <a:spcBef>
                <a:spcPts val="1200"/>
              </a:spcBef>
              <a:buClr>
                <a:srgbClr val="3F6031"/>
              </a:buClr>
              <a:buSzPct val="100000"/>
              <a:buChar char="✓"/>
              <a:defRPr sz="4500" b="1"/>
            </a:pPr>
            <a:r>
              <a:t>Διασφάλιση της δικαιοσύνης</a:t>
            </a:r>
          </a:p>
          <a:p>
            <a:pPr marL="542925" indent="-542925">
              <a:lnSpc>
                <a:spcPct val="107000"/>
              </a:lnSpc>
              <a:spcBef>
                <a:spcPts val="1200"/>
              </a:spcBef>
              <a:buClr>
                <a:srgbClr val="3F6031"/>
              </a:buClr>
              <a:buSzPct val="100000"/>
              <a:buChar char="✓"/>
              <a:defRPr sz="4500" b="1"/>
            </a:pPr>
            <a:r>
              <a:t>Πρόληψη της κατάχρησης της αυτοματοποίησης</a:t>
            </a:r>
          </a:p>
        </p:txBody>
      </p:sp>
      <p:grpSp>
        <p:nvGrpSpPr>
          <p:cNvPr id="335" name="Immagine 5"/>
          <p:cNvGrpSpPr/>
          <p:nvPr/>
        </p:nvGrpSpPr>
        <p:grpSpPr>
          <a:xfrm>
            <a:off x="1676400" y="3649810"/>
            <a:ext cx="3569938" cy="3295327"/>
            <a:chOff x="0" y="0"/>
            <a:chExt cx="3569937" cy="3295325"/>
          </a:xfrm>
        </p:grpSpPr>
        <p:sp>
          <p:nvSpPr>
            <p:cNvPr id="333" name="Rectangle"/>
            <p:cNvSpPr/>
            <p:nvPr/>
          </p:nvSpPr>
          <p:spPr>
            <a:xfrm>
              <a:off x="0" y="0"/>
              <a:ext cx="3569938" cy="3295326"/>
            </a:xfrm>
            <a:prstGeom prst="rect">
              <a:avLst/>
            </a:prstGeom>
            <a:solidFill>
              <a:srgbClr val="3F6031"/>
            </a:solidFill>
            <a:ln w="12700" cap="flat">
              <a:noFill/>
              <a:miter lim="400000"/>
            </a:ln>
            <a:effectLst/>
          </p:spPr>
          <p:txBody>
            <a:bodyPr wrap="square" lIns="45719" tIns="45719" rIns="45719" bIns="45719" numCol="1" anchor="ctr">
              <a:noAutofit/>
            </a:bodyPr>
            <a:lstStyle/>
            <a:p>
              <a:endParaRPr/>
            </a:p>
          </p:txBody>
        </p:sp>
        <p:pic>
          <p:nvPicPr>
            <p:cNvPr id="334" name="image36.png" descr="image36.png"/>
            <p:cNvPicPr>
              <a:picLocks noChangeAspect="1"/>
            </p:cNvPicPr>
            <p:nvPr/>
          </p:nvPicPr>
          <p:blipFill>
            <a:blip r:embed="rId5"/>
            <a:stretch>
              <a:fillRect/>
            </a:stretch>
          </p:blipFill>
          <p:spPr>
            <a:xfrm>
              <a:off x="0" y="0"/>
              <a:ext cx="3569938" cy="3295326"/>
            </a:xfrm>
            <a:prstGeom prst="rect">
              <a:avLst/>
            </a:prstGeom>
            <a:ln w="12700" cap="flat">
              <a:noFill/>
              <a:miter lim="400000"/>
            </a:ln>
            <a:effectLst/>
          </p:spPr>
        </p:pic>
      </p:grpSp>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9" name="Freeform 2"/>
          <p:cNvSpPr/>
          <p:nvPr/>
        </p:nvSpPr>
        <p:spPr>
          <a:xfrm flipV="1">
            <a:off x="-4190999" y="-7340275"/>
            <a:ext cx="19829347" cy="8576195"/>
          </a:xfrm>
          <a:prstGeom prst="rect">
            <a:avLst/>
          </a:prstGeom>
          <a:blipFill>
            <a:blip r:embed="rId3"/>
            <a:stretch>
              <a:fillRect/>
            </a:stretch>
          </a:blipFill>
          <a:ln w="12700">
            <a:miter lim="400000"/>
          </a:ln>
        </p:spPr>
        <p:txBody>
          <a:bodyPr lIns="45719" rIns="45719"/>
          <a:lstStyle/>
          <a:p>
            <a:endParaRPr/>
          </a:p>
        </p:txBody>
      </p:sp>
      <p:sp>
        <p:nvSpPr>
          <p:cNvPr id="340" name="Freeform 3"/>
          <p:cNvSpPr/>
          <p:nvPr/>
        </p:nvSpPr>
        <p:spPr>
          <a:xfrm rot="10800000">
            <a:off x="16764000" y="876300"/>
            <a:ext cx="1219200" cy="1219200"/>
          </a:xfrm>
          <a:prstGeom prst="rect">
            <a:avLst/>
          </a:prstGeom>
          <a:blipFill>
            <a:blip r:embed="rId4"/>
            <a:stretch>
              <a:fillRect/>
            </a:stretch>
          </a:blipFill>
          <a:ln w="12700">
            <a:miter lim="400000"/>
          </a:ln>
        </p:spPr>
        <p:txBody>
          <a:bodyPr lIns="45719" rIns="45719"/>
          <a:lstStyle/>
          <a:p>
            <a:endParaRPr/>
          </a:p>
        </p:txBody>
      </p:sp>
      <p:sp>
        <p:nvSpPr>
          <p:cNvPr id="341" name="TextBox 4"/>
          <p:cNvSpPr txBox="1"/>
          <p:nvPr/>
        </p:nvSpPr>
        <p:spPr>
          <a:xfrm>
            <a:off x="45719" y="990712"/>
            <a:ext cx="16596362" cy="79098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r">
              <a:defRPr sz="5400" b="1"/>
            </a:lvl1pPr>
          </a:lstStyle>
          <a:p>
            <a:r>
              <a:t>Αναγνώριση προηγούμενης μάθησης</a:t>
            </a:r>
          </a:p>
        </p:txBody>
      </p:sp>
      <p:sp>
        <p:nvSpPr>
          <p:cNvPr id="342" name="TextBox 10"/>
          <p:cNvSpPr txBox="1"/>
          <p:nvPr/>
        </p:nvSpPr>
        <p:spPr>
          <a:xfrm>
            <a:off x="1874520" y="4914900"/>
            <a:ext cx="11146402" cy="221320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marL="542925" indent="-542925">
              <a:spcBef>
                <a:spcPts val="1200"/>
              </a:spcBef>
              <a:buClr>
                <a:srgbClr val="3F6031"/>
              </a:buClr>
              <a:buSzPct val="100000"/>
              <a:buChar char="✓"/>
              <a:defRPr sz="4500" b="1"/>
            </a:pPr>
            <a:r>
              <a:t>Επικύρωση άτυπων ικανοτήτων</a:t>
            </a:r>
          </a:p>
          <a:p>
            <a:pPr marL="542925" indent="-542925">
              <a:spcBef>
                <a:spcPts val="1200"/>
              </a:spcBef>
              <a:buClr>
                <a:srgbClr val="3F6031"/>
              </a:buClr>
              <a:buSzPct val="100000"/>
              <a:buChar char="✓"/>
              <a:defRPr sz="4500" b="1"/>
            </a:pPr>
            <a:r>
              <a:t>Έκδοση μικροπιστοποιητικών (micro-credentials)</a:t>
            </a:r>
          </a:p>
        </p:txBody>
      </p:sp>
      <p:pic>
        <p:nvPicPr>
          <p:cNvPr id="343" name="Γραφικό 6" descr="Γραφικό 6"/>
          <p:cNvPicPr>
            <a:picLocks noChangeAspect="1"/>
          </p:cNvPicPr>
          <p:nvPr/>
        </p:nvPicPr>
        <p:blipFill>
          <a:blip r:embed="rId5"/>
          <a:stretch>
            <a:fillRect/>
          </a:stretch>
        </p:blipFill>
        <p:spPr>
          <a:xfrm>
            <a:off x="11582400" y="4169152"/>
            <a:ext cx="3505200" cy="3276601"/>
          </a:xfrm>
          <a:prstGeom prst="rect">
            <a:avLst/>
          </a:prstGeom>
          <a:ln w="12700">
            <a:miter lim="400000"/>
          </a:ln>
        </p:spPr>
      </p:pic>
    </p:spTree>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7" name="Freeform 2"/>
          <p:cNvSpPr/>
          <p:nvPr/>
        </p:nvSpPr>
        <p:spPr>
          <a:xfrm flipV="1">
            <a:off x="-4190999" y="-7340275"/>
            <a:ext cx="19829347" cy="8576195"/>
          </a:xfrm>
          <a:prstGeom prst="rect">
            <a:avLst/>
          </a:prstGeom>
          <a:blipFill>
            <a:blip r:embed="rId3"/>
            <a:stretch>
              <a:fillRect/>
            </a:stretch>
          </a:blipFill>
          <a:ln w="12700">
            <a:miter lim="400000"/>
          </a:ln>
        </p:spPr>
        <p:txBody>
          <a:bodyPr lIns="45719" rIns="45719"/>
          <a:lstStyle/>
          <a:p>
            <a:endParaRPr/>
          </a:p>
        </p:txBody>
      </p:sp>
      <p:sp>
        <p:nvSpPr>
          <p:cNvPr id="348" name="Freeform 3"/>
          <p:cNvSpPr/>
          <p:nvPr/>
        </p:nvSpPr>
        <p:spPr>
          <a:xfrm rot="10800000">
            <a:off x="16764000" y="876300"/>
            <a:ext cx="1219200" cy="1219200"/>
          </a:xfrm>
          <a:prstGeom prst="rect">
            <a:avLst/>
          </a:prstGeom>
          <a:blipFill>
            <a:blip r:embed="rId4"/>
            <a:stretch>
              <a:fillRect/>
            </a:stretch>
          </a:blipFill>
          <a:ln w="12700">
            <a:miter lim="400000"/>
          </a:ln>
        </p:spPr>
        <p:txBody>
          <a:bodyPr lIns="45719" rIns="45719"/>
          <a:lstStyle/>
          <a:p>
            <a:endParaRPr/>
          </a:p>
        </p:txBody>
      </p:sp>
      <p:sp>
        <p:nvSpPr>
          <p:cNvPr id="349" name="TextBox 4"/>
          <p:cNvSpPr txBox="1"/>
          <p:nvPr/>
        </p:nvSpPr>
        <p:spPr>
          <a:xfrm>
            <a:off x="45719" y="990712"/>
            <a:ext cx="16596362" cy="79098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r">
              <a:defRPr sz="5400" b="1"/>
            </a:lvl1pPr>
          </a:lstStyle>
          <a:p>
            <a:r>
              <a:t>Πρότυπα ποιότητας</a:t>
            </a:r>
          </a:p>
        </p:txBody>
      </p:sp>
      <p:sp>
        <p:nvSpPr>
          <p:cNvPr id="350" name="Straight Connector 6"/>
          <p:cNvSpPr/>
          <p:nvPr/>
        </p:nvSpPr>
        <p:spPr>
          <a:xfrm>
            <a:off x="6068136" y="6517812"/>
            <a:ext cx="1" cy="758085"/>
          </a:xfrm>
          <a:prstGeom prst="line">
            <a:avLst/>
          </a:prstGeom>
          <a:ln w="12700">
            <a:solidFill>
              <a:srgbClr val="808080"/>
            </a:solidFill>
          </a:ln>
        </p:spPr>
        <p:txBody>
          <a:bodyPr lIns="45719" rIns="45719"/>
          <a:lstStyle/>
          <a:p>
            <a:endParaRPr/>
          </a:p>
        </p:txBody>
      </p:sp>
      <p:sp>
        <p:nvSpPr>
          <p:cNvPr id="351" name="Straight Connector 55"/>
          <p:cNvSpPr/>
          <p:nvPr/>
        </p:nvSpPr>
        <p:spPr>
          <a:xfrm>
            <a:off x="12737742" y="6517812"/>
            <a:ext cx="1" cy="758085"/>
          </a:xfrm>
          <a:prstGeom prst="line">
            <a:avLst/>
          </a:prstGeom>
          <a:ln w="12700">
            <a:solidFill>
              <a:srgbClr val="808080"/>
            </a:solidFill>
          </a:ln>
        </p:spPr>
        <p:txBody>
          <a:bodyPr lIns="45719" rIns="45719"/>
          <a:lstStyle/>
          <a:p>
            <a:endParaRPr/>
          </a:p>
        </p:txBody>
      </p:sp>
      <p:sp>
        <p:nvSpPr>
          <p:cNvPr id="352" name="Freeform 854"/>
          <p:cNvSpPr/>
          <p:nvPr/>
        </p:nvSpPr>
        <p:spPr>
          <a:xfrm>
            <a:off x="10965337" y="2716507"/>
            <a:ext cx="3544815" cy="3830597"/>
          </a:xfrm>
          <a:custGeom>
            <a:avLst/>
            <a:gdLst/>
            <a:ahLst/>
            <a:cxnLst>
              <a:cxn ang="0">
                <a:pos x="wd2" y="hd2"/>
              </a:cxn>
              <a:cxn ang="5400000">
                <a:pos x="wd2" y="hd2"/>
              </a:cxn>
              <a:cxn ang="10800000">
                <a:pos x="wd2" y="hd2"/>
              </a:cxn>
              <a:cxn ang="16200000">
                <a:pos x="wd2" y="hd2"/>
              </a:cxn>
            </a:cxnLst>
            <a:rect l="0" t="0" r="r" b="b"/>
            <a:pathLst>
              <a:path w="21600" h="21600" extrusionOk="0">
                <a:moveTo>
                  <a:pt x="9807" y="0"/>
                </a:moveTo>
                <a:lnTo>
                  <a:pt x="10999" y="51"/>
                </a:lnTo>
                <a:lnTo>
                  <a:pt x="12168" y="213"/>
                </a:lnTo>
                <a:lnTo>
                  <a:pt x="13315" y="476"/>
                </a:lnTo>
                <a:lnTo>
                  <a:pt x="14385" y="850"/>
                </a:lnTo>
                <a:lnTo>
                  <a:pt x="15422" y="1306"/>
                </a:lnTo>
                <a:lnTo>
                  <a:pt x="16393" y="1842"/>
                </a:lnTo>
                <a:lnTo>
                  <a:pt x="17309" y="2460"/>
                </a:lnTo>
                <a:lnTo>
                  <a:pt x="18125" y="3158"/>
                </a:lnTo>
                <a:lnTo>
                  <a:pt x="18886" y="3927"/>
                </a:lnTo>
                <a:lnTo>
                  <a:pt x="19581" y="4767"/>
                </a:lnTo>
                <a:lnTo>
                  <a:pt x="20166" y="5638"/>
                </a:lnTo>
                <a:lnTo>
                  <a:pt x="20662" y="6599"/>
                </a:lnTo>
                <a:lnTo>
                  <a:pt x="21048" y="7591"/>
                </a:lnTo>
                <a:lnTo>
                  <a:pt x="21335" y="8624"/>
                </a:lnTo>
                <a:lnTo>
                  <a:pt x="21534" y="9697"/>
                </a:lnTo>
                <a:lnTo>
                  <a:pt x="21600" y="10810"/>
                </a:lnTo>
                <a:lnTo>
                  <a:pt x="21534" y="11903"/>
                </a:lnTo>
                <a:lnTo>
                  <a:pt x="21335" y="12976"/>
                </a:lnTo>
                <a:lnTo>
                  <a:pt x="21048" y="14009"/>
                </a:lnTo>
                <a:lnTo>
                  <a:pt x="20662" y="15001"/>
                </a:lnTo>
                <a:lnTo>
                  <a:pt x="20166" y="15952"/>
                </a:lnTo>
                <a:lnTo>
                  <a:pt x="19581" y="16853"/>
                </a:lnTo>
                <a:lnTo>
                  <a:pt x="18886" y="17663"/>
                </a:lnTo>
                <a:lnTo>
                  <a:pt x="18125" y="18442"/>
                </a:lnTo>
                <a:lnTo>
                  <a:pt x="17309" y="19140"/>
                </a:lnTo>
                <a:lnTo>
                  <a:pt x="16393" y="19748"/>
                </a:lnTo>
                <a:lnTo>
                  <a:pt x="15422" y="20304"/>
                </a:lnTo>
                <a:lnTo>
                  <a:pt x="14385" y="20750"/>
                </a:lnTo>
                <a:lnTo>
                  <a:pt x="13315" y="21124"/>
                </a:lnTo>
                <a:lnTo>
                  <a:pt x="12168" y="21377"/>
                </a:lnTo>
                <a:lnTo>
                  <a:pt x="10999" y="21539"/>
                </a:lnTo>
                <a:lnTo>
                  <a:pt x="9807" y="21600"/>
                </a:lnTo>
                <a:lnTo>
                  <a:pt x="8594" y="21539"/>
                </a:lnTo>
                <a:lnTo>
                  <a:pt x="7424" y="21377"/>
                </a:lnTo>
                <a:lnTo>
                  <a:pt x="6277" y="21104"/>
                </a:lnTo>
                <a:lnTo>
                  <a:pt x="5196" y="20750"/>
                </a:lnTo>
                <a:lnTo>
                  <a:pt x="4159" y="20284"/>
                </a:lnTo>
                <a:lnTo>
                  <a:pt x="3177" y="19727"/>
                </a:lnTo>
                <a:lnTo>
                  <a:pt x="2273" y="19100"/>
                </a:lnTo>
                <a:lnTo>
                  <a:pt x="1445" y="18401"/>
                </a:lnTo>
                <a:lnTo>
                  <a:pt x="673" y="17622"/>
                </a:lnTo>
                <a:lnTo>
                  <a:pt x="0" y="16792"/>
                </a:lnTo>
                <a:lnTo>
                  <a:pt x="88" y="16630"/>
                </a:lnTo>
                <a:lnTo>
                  <a:pt x="154" y="16448"/>
                </a:lnTo>
                <a:lnTo>
                  <a:pt x="629" y="17065"/>
                </a:lnTo>
                <a:lnTo>
                  <a:pt x="1147" y="17663"/>
                </a:lnTo>
                <a:lnTo>
                  <a:pt x="1710" y="18240"/>
                </a:lnTo>
                <a:lnTo>
                  <a:pt x="2559" y="18938"/>
                </a:lnTo>
                <a:lnTo>
                  <a:pt x="3464" y="19555"/>
                </a:lnTo>
                <a:lnTo>
                  <a:pt x="4413" y="20072"/>
                </a:lnTo>
                <a:lnTo>
                  <a:pt x="5417" y="20507"/>
                </a:lnTo>
                <a:lnTo>
                  <a:pt x="6476" y="20861"/>
                </a:lnTo>
                <a:lnTo>
                  <a:pt x="7557" y="21104"/>
                </a:lnTo>
                <a:lnTo>
                  <a:pt x="8660" y="21266"/>
                </a:lnTo>
                <a:lnTo>
                  <a:pt x="9807" y="21306"/>
                </a:lnTo>
                <a:lnTo>
                  <a:pt x="10932" y="21266"/>
                </a:lnTo>
                <a:lnTo>
                  <a:pt x="12069" y="21104"/>
                </a:lnTo>
                <a:lnTo>
                  <a:pt x="13150" y="20861"/>
                </a:lnTo>
                <a:lnTo>
                  <a:pt x="14187" y="20507"/>
                </a:lnTo>
                <a:lnTo>
                  <a:pt x="15202" y="20072"/>
                </a:lnTo>
                <a:lnTo>
                  <a:pt x="16161" y="19555"/>
                </a:lnTo>
                <a:lnTo>
                  <a:pt x="17066" y="18938"/>
                </a:lnTo>
                <a:lnTo>
                  <a:pt x="17915" y="18240"/>
                </a:lnTo>
                <a:lnTo>
                  <a:pt x="18666" y="17470"/>
                </a:lnTo>
                <a:lnTo>
                  <a:pt x="19339" y="16630"/>
                </a:lnTo>
                <a:lnTo>
                  <a:pt x="19923" y="15760"/>
                </a:lnTo>
                <a:lnTo>
                  <a:pt x="20409" y="14818"/>
                </a:lnTo>
                <a:lnTo>
                  <a:pt x="20773" y="13867"/>
                </a:lnTo>
                <a:lnTo>
                  <a:pt x="21048" y="12875"/>
                </a:lnTo>
                <a:lnTo>
                  <a:pt x="21203" y="11843"/>
                </a:lnTo>
                <a:lnTo>
                  <a:pt x="21269" y="10810"/>
                </a:lnTo>
                <a:lnTo>
                  <a:pt x="21203" y="9757"/>
                </a:lnTo>
                <a:lnTo>
                  <a:pt x="21048" y="8745"/>
                </a:lnTo>
                <a:lnTo>
                  <a:pt x="20773" y="7743"/>
                </a:lnTo>
                <a:lnTo>
                  <a:pt x="20409" y="6772"/>
                </a:lnTo>
                <a:lnTo>
                  <a:pt x="19923" y="5861"/>
                </a:lnTo>
                <a:lnTo>
                  <a:pt x="19339" y="4960"/>
                </a:lnTo>
                <a:lnTo>
                  <a:pt x="18666" y="4150"/>
                </a:lnTo>
                <a:lnTo>
                  <a:pt x="17915" y="3371"/>
                </a:lnTo>
                <a:lnTo>
                  <a:pt x="17066" y="2662"/>
                </a:lnTo>
                <a:lnTo>
                  <a:pt x="16161" y="2045"/>
                </a:lnTo>
                <a:lnTo>
                  <a:pt x="15202" y="1528"/>
                </a:lnTo>
                <a:lnTo>
                  <a:pt x="14187" y="1093"/>
                </a:lnTo>
                <a:lnTo>
                  <a:pt x="13150" y="729"/>
                </a:lnTo>
                <a:lnTo>
                  <a:pt x="12069" y="496"/>
                </a:lnTo>
                <a:lnTo>
                  <a:pt x="10932" y="334"/>
                </a:lnTo>
                <a:lnTo>
                  <a:pt x="9807" y="294"/>
                </a:lnTo>
                <a:lnTo>
                  <a:pt x="8682" y="334"/>
                </a:lnTo>
                <a:lnTo>
                  <a:pt x="7557" y="496"/>
                </a:lnTo>
                <a:lnTo>
                  <a:pt x="6498" y="729"/>
                </a:lnTo>
                <a:lnTo>
                  <a:pt x="5439" y="1073"/>
                </a:lnTo>
                <a:lnTo>
                  <a:pt x="4435" y="1508"/>
                </a:lnTo>
                <a:lnTo>
                  <a:pt x="3486" y="2045"/>
                </a:lnTo>
                <a:lnTo>
                  <a:pt x="2570" y="2642"/>
                </a:lnTo>
                <a:lnTo>
                  <a:pt x="3100" y="3158"/>
                </a:lnTo>
                <a:lnTo>
                  <a:pt x="1280" y="3492"/>
                </a:lnTo>
                <a:lnTo>
                  <a:pt x="1864" y="1923"/>
                </a:lnTo>
                <a:lnTo>
                  <a:pt x="2361" y="2419"/>
                </a:lnTo>
                <a:lnTo>
                  <a:pt x="3265" y="1802"/>
                </a:lnTo>
                <a:lnTo>
                  <a:pt x="4247" y="1285"/>
                </a:lnTo>
                <a:lnTo>
                  <a:pt x="5262" y="830"/>
                </a:lnTo>
                <a:lnTo>
                  <a:pt x="6343" y="476"/>
                </a:lnTo>
                <a:lnTo>
                  <a:pt x="7446" y="213"/>
                </a:lnTo>
                <a:lnTo>
                  <a:pt x="8616" y="51"/>
                </a:lnTo>
                <a:lnTo>
                  <a:pt x="9807" y="0"/>
                </a:lnTo>
                <a:close/>
              </a:path>
            </a:pathLst>
          </a:custGeom>
          <a:solidFill>
            <a:srgbClr val="FF0000"/>
          </a:solidFill>
          <a:ln w="28575">
            <a:solidFill>
              <a:srgbClr val="FF0000"/>
            </a:solidFill>
          </a:ln>
        </p:spPr>
        <p:txBody>
          <a:bodyPr lIns="45719" rIns="45719"/>
          <a:lstStyle/>
          <a:p>
            <a:pPr>
              <a:defRPr sz="4800"/>
            </a:pPr>
            <a:endParaRPr/>
          </a:p>
        </p:txBody>
      </p:sp>
      <p:sp>
        <p:nvSpPr>
          <p:cNvPr id="353" name="Freeform 1114"/>
          <p:cNvSpPr/>
          <p:nvPr/>
        </p:nvSpPr>
        <p:spPr>
          <a:xfrm>
            <a:off x="11126958" y="3202531"/>
            <a:ext cx="2873971" cy="2851377"/>
          </a:xfrm>
          <a:custGeom>
            <a:avLst/>
            <a:gdLst/>
            <a:ahLst/>
            <a:cxnLst>
              <a:cxn ang="0">
                <a:pos x="wd2" y="hd2"/>
              </a:cxn>
              <a:cxn ang="5400000">
                <a:pos x="wd2" y="hd2"/>
              </a:cxn>
              <a:cxn ang="10800000">
                <a:pos x="wd2" y="hd2"/>
              </a:cxn>
              <a:cxn ang="16200000">
                <a:pos x="wd2" y="hd2"/>
              </a:cxn>
            </a:cxnLst>
            <a:rect l="0" t="0" r="r" b="b"/>
            <a:pathLst>
              <a:path w="21600" h="21600" extrusionOk="0">
                <a:moveTo>
                  <a:pt x="10809" y="0"/>
                </a:moveTo>
                <a:lnTo>
                  <a:pt x="12262" y="86"/>
                </a:lnTo>
                <a:lnTo>
                  <a:pt x="13665" y="359"/>
                </a:lnTo>
                <a:lnTo>
                  <a:pt x="15016" y="839"/>
                </a:lnTo>
                <a:lnTo>
                  <a:pt x="16264" y="1472"/>
                </a:lnTo>
                <a:lnTo>
                  <a:pt x="17393" y="2242"/>
                </a:lnTo>
                <a:lnTo>
                  <a:pt x="18436" y="3149"/>
                </a:lnTo>
                <a:lnTo>
                  <a:pt x="19343" y="4193"/>
                </a:lnTo>
                <a:lnTo>
                  <a:pt x="20112" y="5340"/>
                </a:lnTo>
                <a:lnTo>
                  <a:pt x="20762" y="6572"/>
                </a:lnTo>
                <a:lnTo>
                  <a:pt x="21224" y="7925"/>
                </a:lnTo>
                <a:lnTo>
                  <a:pt x="21497" y="9328"/>
                </a:lnTo>
                <a:lnTo>
                  <a:pt x="21600" y="10783"/>
                </a:lnTo>
                <a:lnTo>
                  <a:pt x="21497" y="12255"/>
                </a:lnTo>
                <a:lnTo>
                  <a:pt x="21224" y="13675"/>
                </a:lnTo>
                <a:lnTo>
                  <a:pt x="20762" y="15010"/>
                </a:lnTo>
                <a:lnTo>
                  <a:pt x="20112" y="16260"/>
                </a:lnTo>
                <a:lnTo>
                  <a:pt x="19343" y="17407"/>
                </a:lnTo>
                <a:lnTo>
                  <a:pt x="18436" y="18451"/>
                </a:lnTo>
                <a:lnTo>
                  <a:pt x="17393" y="19358"/>
                </a:lnTo>
                <a:lnTo>
                  <a:pt x="16264" y="20128"/>
                </a:lnTo>
                <a:lnTo>
                  <a:pt x="15016" y="20761"/>
                </a:lnTo>
                <a:lnTo>
                  <a:pt x="13665" y="21241"/>
                </a:lnTo>
                <a:lnTo>
                  <a:pt x="12262" y="21497"/>
                </a:lnTo>
                <a:lnTo>
                  <a:pt x="10809" y="21600"/>
                </a:lnTo>
                <a:lnTo>
                  <a:pt x="9338" y="21497"/>
                </a:lnTo>
                <a:lnTo>
                  <a:pt x="7935" y="21241"/>
                </a:lnTo>
                <a:lnTo>
                  <a:pt x="6584" y="20761"/>
                </a:lnTo>
                <a:lnTo>
                  <a:pt x="5336" y="20128"/>
                </a:lnTo>
                <a:lnTo>
                  <a:pt x="4207" y="19358"/>
                </a:lnTo>
                <a:lnTo>
                  <a:pt x="3164" y="18451"/>
                </a:lnTo>
                <a:lnTo>
                  <a:pt x="2257" y="17407"/>
                </a:lnTo>
                <a:lnTo>
                  <a:pt x="1488" y="16260"/>
                </a:lnTo>
                <a:lnTo>
                  <a:pt x="838" y="15010"/>
                </a:lnTo>
                <a:lnTo>
                  <a:pt x="376" y="13675"/>
                </a:lnTo>
                <a:lnTo>
                  <a:pt x="103" y="12255"/>
                </a:lnTo>
                <a:lnTo>
                  <a:pt x="0" y="10783"/>
                </a:lnTo>
                <a:lnTo>
                  <a:pt x="103" y="9328"/>
                </a:lnTo>
                <a:lnTo>
                  <a:pt x="376" y="7925"/>
                </a:lnTo>
                <a:lnTo>
                  <a:pt x="838" y="6572"/>
                </a:lnTo>
                <a:lnTo>
                  <a:pt x="1488" y="5340"/>
                </a:lnTo>
                <a:lnTo>
                  <a:pt x="2257" y="4193"/>
                </a:lnTo>
                <a:lnTo>
                  <a:pt x="3164" y="3149"/>
                </a:lnTo>
                <a:lnTo>
                  <a:pt x="4207" y="2242"/>
                </a:lnTo>
                <a:lnTo>
                  <a:pt x="5336" y="1472"/>
                </a:lnTo>
                <a:lnTo>
                  <a:pt x="6584" y="839"/>
                </a:lnTo>
                <a:lnTo>
                  <a:pt x="7935" y="359"/>
                </a:lnTo>
                <a:lnTo>
                  <a:pt x="9338" y="86"/>
                </a:lnTo>
                <a:lnTo>
                  <a:pt x="10809" y="0"/>
                </a:lnTo>
                <a:close/>
              </a:path>
            </a:pathLst>
          </a:custGeom>
          <a:solidFill>
            <a:srgbClr val="F2F2F2"/>
          </a:solidFill>
          <a:ln w="12700">
            <a:miter lim="400000"/>
          </a:ln>
        </p:spPr>
        <p:txBody>
          <a:bodyPr lIns="45719" rIns="45719"/>
          <a:lstStyle/>
          <a:p>
            <a:pPr>
              <a:defRPr sz="4800"/>
            </a:pPr>
            <a:endParaRPr/>
          </a:p>
        </p:txBody>
      </p:sp>
      <p:sp>
        <p:nvSpPr>
          <p:cNvPr id="354" name="Freeform 853"/>
          <p:cNvSpPr/>
          <p:nvPr/>
        </p:nvSpPr>
        <p:spPr>
          <a:xfrm>
            <a:off x="4299351" y="2716507"/>
            <a:ext cx="3537573" cy="3830597"/>
          </a:xfrm>
          <a:custGeom>
            <a:avLst/>
            <a:gdLst/>
            <a:ahLst/>
            <a:cxnLst>
              <a:cxn ang="0">
                <a:pos x="wd2" y="hd2"/>
              </a:cxn>
              <a:cxn ang="5400000">
                <a:pos x="wd2" y="hd2"/>
              </a:cxn>
              <a:cxn ang="10800000">
                <a:pos x="wd2" y="hd2"/>
              </a:cxn>
              <a:cxn ang="16200000">
                <a:pos x="wd2" y="hd2"/>
              </a:cxn>
            </a:cxnLst>
            <a:rect l="0" t="0" r="r" b="b"/>
            <a:pathLst>
              <a:path w="21600" h="21600" extrusionOk="0">
                <a:moveTo>
                  <a:pt x="11817" y="0"/>
                </a:moveTo>
                <a:lnTo>
                  <a:pt x="13011" y="51"/>
                </a:lnTo>
                <a:lnTo>
                  <a:pt x="14160" y="213"/>
                </a:lnTo>
                <a:lnTo>
                  <a:pt x="15288" y="476"/>
                </a:lnTo>
                <a:lnTo>
                  <a:pt x="16349" y="830"/>
                </a:lnTo>
                <a:lnTo>
                  <a:pt x="17366" y="1265"/>
                </a:lnTo>
                <a:lnTo>
                  <a:pt x="18328" y="1781"/>
                </a:lnTo>
                <a:lnTo>
                  <a:pt x="19234" y="2399"/>
                </a:lnTo>
                <a:lnTo>
                  <a:pt x="19710" y="1923"/>
                </a:lnTo>
                <a:lnTo>
                  <a:pt x="20296" y="3492"/>
                </a:lnTo>
                <a:lnTo>
                  <a:pt x="18472" y="3158"/>
                </a:lnTo>
                <a:lnTo>
                  <a:pt x="19024" y="2622"/>
                </a:lnTo>
                <a:lnTo>
                  <a:pt x="18107" y="2004"/>
                </a:lnTo>
                <a:lnTo>
                  <a:pt x="17178" y="1488"/>
                </a:lnTo>
                <a:lnTo>
                  <a:pt x="16150" y="1073"/>
                </a:lnTo>
                <a:lnTo>
                  <a:pt x="15133" y="729"/>
                </a:lnTo>
                <a:lnTo>
                  <a:pt x="14050" y="496"/>
                </a:lnTo>
                <a:lnTo>
                  <a:pt x="12945" y="334"/>
                </a:lnTo>
                <a:lnTo>
                  <a:pt x="11817" y="294"/>
                </a:lnTo>
                <a:lnTo>
                  <a:pt x="10689" y="334"/>
                </a:lnTo>
                <a:lnTo>
                  <a:pt x="9551" y="496"/>
                </a:lnTo>
                <a:lnTo>
                  <a:pt x="8468" y="729"/>
                </a:lnTo>
                <a:lnTo>
                  <a:pt x="7428" y="1093"/>
                </a:lnTo>
                <a:lnTo>
                  <a:pt x="6411" y="1528"/>
                </a:lnTo>
                <a:lnTo>
                  <a:pt x="5450" y="2045"/>
                </a:lnTo>
                <a:lnTo>
                  <a:pt x="4543" y="2662"/>
                </a:lnTo>
                <a:lnTo>
                  <a:pt x="3692" y="3371"/>
                </a:lnTo>
                <a:lnTo>
                  <a:pt x="2940" y="4150"/>
                </a:lnTo>
                <a:lnTo>
                  <a:pt x="2266" y="4960"/>
                </a:lnTo>
                <a:lnTo>
                  <a:pt x="1680" y="5861"/>
                </a:lnTo>
                <a:lnTo>
                  <a:pt x="1194" y="6772"/>
                </a:lnTo>
                <a:lnTo>
                  <a:pt x="829" y="7743"/>
                </a:lnTo>
                <a:lnTo>
                  <a:pt x="553" y="8745"/>
                </a:lnTo>
                <a:lnTo>
                  <a:pt x="398" y="9757"/>
                </a:lnTo>
                <a:lnTo>
                  <a:pt x="332" y="10810"/>
                </a:lnTo>
                <a:lnTo>
                  <a:pt x="398" y="11843"/>
                </a:lnTo>
                <a:lnTo>
                  <a:pt x="553" y="12875"/>
                </a:lnTo>
                <a:lnTo>
                  <a:pt x="829" y="13867"/>
                </a:lnTo>
                <a:lnTo>
                  <a:pt x="1194" y="14818"/>
                </a:lnTo>
                <a:lnTo>
                  <a:pt x="1680" y="15760"/>
                </a:lnTo>
                <a:lnTo>
                  <a:pt x="2266" y="16630"/>
                </a:lnTo>
                <a:lnTo>
                  <a:pt x="2940" y="17470"/>
                </a:lnTo>
                <a:lnTo>
                  <a:pt x="3692" y="18240"/>
                </a:lnTo>
                <a:lnTo>
                  <a:pt x="4543" y="18938"/>
                </a:lnTo>
                <a:lnTo>
                  <a:pt x="5450" y="19555"/>
                </a:lnTo>
                <a:lnTo>
                  <a:pt x="6411" y="20072"/>
                </a:lnTo>
                <a:lnTo>
                  <a:pt x="7428" y="20507"/>
                </a:lnTo>
                <a:lnTo>
                  <a:pt x="8468" y="20861"/>
                </a:lnTo>
                <a:lnTo>
                  <a:pt x="9551" y="21104"/>
                </a:lnTo>
                <a:lnTo>
                  <a:pt x="10689" y="21266"/>
                </a:lnTo>
                <a:lnTo>
                  <a:pt x="11817" y="21306"/>
                </a:lnTo>
                <a:lnTo>
                  <a:pt x="12967" y="21266"/>
                </a:lnTo>
                <a:lnTo>
                  <a:pt x="14072" y="21104"/>
                </a:lnTo>
                <a:lnTo>
                  <a:pt x="15155" y="20861"/>
                </a:lnTo>
                <a:lnTo>
                  <a:pt x="16217" y="20507"/>
                </a:lnTo>
                <a:lnTo>
                  <a:pt x="17223" y="20072"/>
                </a:lnTo>
                <a:lnTo>
                  <a:pt x="18173" y="19555"/>
                </a:lnTo>
                <a:lnTo>
                  <a:pt x="19080" y="18938"/>
                </a:lnTo>
                <a:lnTo>
                  <a:pt x="19931" y="18240"/>
                </a:lnTo>
                <a:lnTo>
                  <a:pt x="20694" y="17450"/>
                </a:lnTo>
                <a:lnTo>
                  <a:pt x="21368" y="16630"/>
                </a:lnTo>
                <a:lnTo>
                  <a:pt x="21467" y="16752"/>
                </a:lnTo>
                <a:lnTo>
                  <a:pt x="21600" y="16853"/>
                </a:lnTo>
                <a:lnTo>
                  <a:pt x="20904" y="17683"/>
                </a:lnTo>
                <a:lnTo>
                  <a:pt x="20152" y="18442"/>
                </a:lnTo>
                <a:lnTo>
                  <a:pt x="19323" y="19140"/>
                </a:lnTo>
                <a:lnTo>
                  <a:pt x="18416" y="19748"/>
                </a:lnTo>
                <a:lnTo>
                  <a:pt x="17433" y="20304"/>
                </a:lnTo>
                <a:lnTo>
                  <a:pt x="16416" y="20770"/>
                </a:lnTo>
                <a:lnTo>
                  <a:pt x="15332" y="21124"/>
                </a:lnTo>
                <a:lnTo>
                  <a:pt x="14205" y="21377"/>
                </a:lnTo>
                <a:lnTo>
                  <a:pt x="13033" y="21539"/>
                </a:lnTo>
                <a:lnTo>
                  <a:pt x="11817" y="21600"/>
                </a:lnTo>
                <a:lnTo>
                  <a:pt x="10623" y="21539"/>
                </a:lnTo>
                <a:lnTo>
                  <a:pt x="9451" y="21377"/>
                </a:lnTo>
                <a:lnTo>
                  <a:pt x="8302" y="21124"/>
                </a:lnTo>
                <a:lnTo>
                  <a:pt x="7207" y="20750"/>
                </a:lnTo>
                <a:lnTo>
                  <a:pt x="6190" y="20304"/>
                </a:lnTo>
                <a:lnTo>
                  <a:pt x="5218" y="19748"/>
                </a:lnTo>
                <a:lnTo>
                  <a:pt x="4300" y="19140"/>
                </a:lnTo>
                <a:lnTo>
                  <a:pt x="3482" y="18442"/>
                </a:lnTo>
                <a:lnTo>
                  <a:pt x="2719" y="17663"/>
                </a:lnTo>
                <a:lnTo>
                  <a:pt x="2023" y="16853"/>
                </a:lnTo>
                <a:lnTo>
                  <a:pt x="1437" y="15952"/>
                </a:lnTo>
                <a:lnTo>
                  <a:pt x="940" y="15001"/>
                </a:lnTo>
                <a:lnTo>
                  <a:pt x="553" y="14009"/>
                </a:lnTo>
                <a:lnTo>
                  <a:pt x="265" y="12976"/>
                </a:lnTo>
                <a:lnTo>
                  <a:pt x="66" y="11903"/>
                </a:lnTo>
                <a:lnTo>
                  <a:pt x="0" y="10810"/>
                </a:lnTo>
                <a:lnTo>
                  <a:pt x="66" y="9697"/>
                </a:lnTo>
                <a:lnTo>
                  <a:pt x="265" y="8624"/>
                </a:lnTo>
                <a:lnTo>
                  <a:pt x="553" y="7591"/>
                </a:lnTo>
                <a:lnTo>
                  <a:pt x="940" y="6599"/>
                </a:lnTo>
                <a:lnTo>
                  <a:pt x="1437" y="5638"/>
                </a:lnTo>
                <a:lnTo>
                  <a:pt x="2023" y="4767"/>
                </a:lnTo>
                <a:lnTo>
                  <a:pt x="2719" y="3927"/>
                </a:lnTo>
                <a:lnTo>
                  <a:pt x="3482" y="3158"/>
                </a:lnTo>
                <a:lnTo>
                  <a:pt x="4300" y="2460"/>
                </a:lnTo>
                <a:lnTo>
                  <a:pt x="5218" y="1842"/>
                </a:lnTo>
                <a:lnTo>
                  <a:pt x="6190" y="1306"/>
                </a:lnTo>
                <a:lnTo>
                  <a:pt x="7207" y="850"/>
                </a:lnTo>
                <a:lnTo>
                  <a:pt x="8302" y="476"/>
                </a:lnTo>
                <a:lnTo>
                  <a:pt x="9451" y="213"/>
                </a:lnTo>
                <a:lnTo>
                  <a:pt x="10623" y="51"/>
                </a:lnTo>
                <a:lnTo>
                  <a:pt x="11817" y="0"/>
                </a:lnTo>
                <a:close/>
              </a:path>
            </a:pathLst>
          </a:custGeom>
          <a:solidFill>
            <a:srgbClr val="3E6E28"/>
          </a:solidFill>
          <a:ln w="28575">
            <a:solidFill>
              <a:srgbClr val="3E6E28"/>
            </a:solidFill>
          </a:ln>
        </p:spPr>
        <p:txBody>
          <a:bodyPr lIns="45719" rIns="45719"/>
          <a:lstStyle/>
          <a:p>
            <a:pPr>
              <a:defRPr sz="4800"/>
            </a:pPr>
            <a:endParaRPr/>
          </a:p>
        </p:txBody>
      </p:sp>
      <p:sp>
        <p:nvSpPr>
          <p:cNvPr id="355" name="Freeform 1171"/>
          <p:cNvSpPr/>
          <p:nvPr/>
        </p:nvSpPr>
        <p:spPr>
          <a:xfrm>
            <a:off x="4782763" y="3206115"/>
            <a:ext cx="2878527" cy="2851377"/>
          </a:xfrm>
          <a:custGeom>
            <a:avLst/>
            <a:gdLst/>
            <a:ahLst/>
            <a:cxnLst>
              <a:cxn ang="0">
                <a:pos x="wd2" y="hd2"/>
              </a:cxn>
              <a:cxn ang="5400000">
                <a:pos x="wd2" y="hd2"/>
              </a:cxn>
              <a:cxn ang="10800000">
                <a:pos x="wd2" y="hd2"/>
              </a:cxn>
              <a:cxn ang="16200000">
                <a:pos x="wd2" y="hd2"/>
              </a:cxn>
            </a:cxnLst>
            <a:rect l="0" t="0" r="r" b="b"/>
            <a:pathLst>
              <a:path w="21600" h="21600" extrusionOk="0">
                <a:moveTo>
                  <a:pt x="10826" y="0"/>
                </a:moveTo>
                <a:lnTo>
                  <a:pt x="12262" y="86"/>
                </a:lnTo>
                <a:lnTo>
                  <a:pt x="13682" y="394"/>
                </a:lnTo>
                <a:lnTo>
                  <a:pt x="15016" y="873"/>
                </a:lnTo>
                <a:lnTo>
                  <a:pt x="16264" y="1472"/>
                </a:lnTo>
                <a:lnTo>
                  <a:pt x="17410" y="2242"/>
                </a:lnTo>
                <a:lnTo>
                  <a:pt x="18453" y="3184"/>
                </a:lnTo>
                <a:lnTo>
                  <a:pt x="19360" y="4193"/>
                </a:lnTo>
                <a:lnTo>
                  <a:pt x="20129" y="5374"/>
                </a:lnTo>
                <a:lnTo>
                  <a:pt x="20762" y="6607"/>
                </a:lnTo>
                <a:lnTo>
                  <a:pt x="21224" y="7925"/>
                </a:lnTo>
                <a:lnTo>
                  <a:pt x="21497" y="9328"/>
                </a:lnTo>
                <a:lnTo>
                  <a:pt x="21600" y="10817"/>
                </a:lnTo>
                <a:lnTo>
                  <a:pt x="21497" y="12289"/>
                </a:lnTo>
                <a:lnTo>
                  <a:pt x="21224" y="13675"/>
                </a:lnTo>
                <a:lnTo>
                  <a:pt x="20762" y="15010"/>
                </a:lnTo>
                <a:lnTo>
                  <a:pt x="20129" y="16260"/>
                </a:lnTo>
                <a:lnTo>
                  <a:pt x="19360" y="17407"/>
                </a:lnTo>
                <a:lnTo>
                  <a:pt x="18453" y="18451"/>
                </a:lnTo>
                <a:lnTo>
                  <a:pt x="17410" y="19358"/>
                </a:lnTo>
                <a:lnTo>
                  <a:pt x="16264" y="20162"/>
                </a:lnTo>
                <a:lnTo>
                  <a:pt x="15016" y="20761"/>
                </a:lnTo>
                <a:lnTo>
                  <a:pt x="13682" y="21241"/>
                </a:lnTo>
                <a:lnTo>
                  <a:pt x="12262" y="21532"/>
                </a:lnTo>
                <a:lnTo>
                  <a:pt x="10826" y="21600"/>
                </a:lnTo>
                <a:lnTo>
                  <a:pt x="9338" y="21532"/>
                </a:lnTo>
                <a:lnTo>
                  <a:pt x="7935" y="21241"/>
                </a:lnTo>
                <a:lnTo>
                  <a:pt x="6619" y="20761"/>
                </a:lnTo>
                <a:lnTo>
                  <a:pt x="5353" y="20162"/>
                </a:lnTo>
                <a:lnTo>
                  <a:pt x="4207" y="19358"/>
                </a:lnTo>
                <a:lnTo>
                  <a:pt x="3164" y="18451"/>
                </a:lnTo>
                <a:lnTo>
                  <a:pt x="2257" y="17407"/>
                </a:lnTo>
                <a:lnTo>
                  <a:pt x="1488" y="16260"/>
                </a:lnTo>
                <a:lnTo>
                  <a:pt x="889" y="15010"/>
                </a:lnTo>
                <a:lnTo>
                  <a:pt x="410" y="13675"/>
                </a:lnTo>
                <a:lnTo>
                  <a:pt x="103" y="12289"/>
                </a:lnTo>
                <a:lnTo>
                  <a:pt x="0" y="10817"/>
                </a:lnTo>
                <a:lnTo>
                  <a:pt x="103" y="9328"/>
                </a:lnTo>
                <a:lnTo>
                  <a:pt x="410" y="7925"/>
                </a:lnTo>
                <a:lnTo>
                  <a:pt x="889" y="6607"/>
                </a:lnTo>
                <a:lnTo>
                  <a:pt x="1488" y="5374"/>
                </a:lnTo>
                <a:lnTo>
                  <a:pt x="2257" y="4193"/>
                </a:lnTo>
                <a:lnTo>
                  <a:pt x="3164" y="3184"/>
                </a:lnTo>
                <a:lnTo>
                  <a:pt x="4207" y="2242"/>
                </a:lnTo>
                <a:lnTo>
                  <a:pt x="5353" y="1472"/>
                </a:lnTo>
                <a:lnTo>
                  <a:pt x="6619" y="873"/>
                </a:lnTo>
                <a:lnTo>
                  <a:pt x="7935" y="394"/>
                </a:lnTo>
                <a:lnTo>
                  <a:pt x="9338" y="86"/>
                </a:lnTo>
                <a:lnTo>
                  <a:pt x="10826" y="0"/>
                </a:lnTo>
                <a:close/>
              </a:path>
            </a:pathLst>
          </a:custGeom>
          <a:solidFill>
            <a:srgbClr val="F2F2F2"/>
          </a:solidFill>
          <a:ln w="12700">
            <a:miter lim="400000"/>
          </a:ln>
        </p:spPr>
        <p:txBody>
          <a:bodyPr lIns="45719" rIns="45719"/>
          <a:lstStyle/>
          <a:p>
            <a:pPr>
              <a:defRPr sz="4800"/>
            </a:pPr>
            <a:endParaRPr/>
          </a:p>
        </p:txBody>
      </p:sp>
      <p:sp>
        <p:nvSpPr>
          <p:cNvPr id="356" name="Freeform 1110"/>
          <p:cNvSpPr/>
          <p:nvPr/>
        </p:nvSpPr>
        <p:spPr>
          <a:xfrm>
            <a:off x="7467600" y="2716507"/>
            <a:ext cx="3863448" cy="3830597"/>
          </a:xfrm>
          <a:prstGeom prst="ellipse">
            <a:avLst/>
          </a:prstGeom>
          <a:solidFill>
            <a:srgbClr val="F2F2F2"/>
          </a:solidFill>
          <a:ln w="57150">
            <a:solidFill>
              <a:srgbClr val="04A6C2"/>
            </a:solidFill>
          </a:ln>
        </p:spPr>
        <p:txBody>
          <a:bodyPr lIns="45719" rIns="45719"/>
          <a:lstStyle/>
          <a:p>
            <a:pPr>
              <a:defRPr sz="4800"/>
            </a:pPr>
            <a:endParaRPr/>
          </a:p>
        </p:txBody>
      </p:sp>
      <p:sp>
        <p:nvSpPr>
          <p:cNvPr id="357" name="Freeform 1205"/>
          <p:cNvSpPr/>
          <p:nvPr/>
        </p:nvSpPr>
        <p:spPr>
          <a:xfrm>
            <a:off x="7946394" y="3192584"/>
            <a:ext cx="2905859" cy="2878450"/>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lnTo>
                  <a:pt x="12256" y="102"/>
                </a:lnTo>
                <a:lnTo>
                  <a:pt x="13661" y="390"/>
                </a:lnTo>
                <a:lnTo>
                  <a:pt x="14981" y="865"/>
                </a:lnTo>
                <a:lnTo>
                  <a:pt x="16251" y="1458"/>
                </a:lnTo>
                <a:lnTo>
                  <a:pt x="17385" y="2255"/>
                </a:lnTo>
                <a:lnTo>
                  <a:pt x="18451" y="3154"/>
                </a:lnTo>
                <a:lnTo>
                  <a:pt x="19349" y="4188"/>
                </a:lnTo>
                <a:lnTo>
                  <a:pt x="20110" y="5358"/>
                </a:lnTo>
                <a:lnTo>
                  <a:pt x="20737" y="6578"/>
                </a:lnTo>
                <a:lnTo>
                  <a:pt x="21211" y="7918"/>
                </a:lnTo>
                <a:lnTo>
                  <a:pt x="21498" y="9342"/>
                </a:lnTo>
                <a:lnTo>
                  <a:pt x="21600" y="10817"/>
                </a:lnTo>
                <a:lnTo>
                  <a:pt x="21498" y="12275"/>
                </a:lnTo>
                <a:lnTo>
                  <a:pt x="21211" y="13682"/>
                </a:lnTo>
                <a:lnTo>
                  <a:pt x="20737" y="15005"/>
                </a:lnTo>
                <a:lnTo>
                  <a:pt x="20110" y="16242"/>
                </a:lnTo>
                <a:lnTo>
                  <a:pt x="19349" y="17412"/>
                </a:lnTo>
                <a:lnTo>
                  <a:pt x="18451" y="18430"/>
                </a:lnTo>
                <a:lnTo>
                  <a:pt x="17385" y="19362"/>
                </a:lnTo>
                <a:lnTo>
                  <a:pt x="16251" y="20142"/>
                </a:lnTo>
                <a:lnTo>
                  <a:pt x="14981" y="20769"/>
                </a:lnTo>
                <a:lnTo>
                  <a:pt x="13661" y="21227"/>
                </a:lnTo>
                <a:lnTo>
                  <a:pt x="12256" y="21498"/>
                </a:lnTo>
                <a:lnTo>
                  <a:pt x="10800" y="21600"/>
                </a:lnTo>
                <a:lnTo>
                  <a:pt x="9344" y="21498"/>
                </a:lnTo>
                <a:lnTo>
                  <a:pt x="7939" y="21227"/>
                </a:lnTo>
                <a:lnTo>
                  <a:pt x="6619" y="20769"/>
                </a:lnTo>
                <a:lnTo>
                  <a:pt x="5349" y="20142"/>
                </a:lnTo>
                <a:lnTo>
                  <a:pt x="4215" y="19362"/>
                </a:lnTo>
                <a:lnTo>
                  <a:pt x="3149" y="18430"/>
                </a:lnTo>
                <a:lnTo>
                  <a:pt x="2251" y="17412"/>
                </a:lnTo>
                <a:lnTo>
                  <a:pt x="1490" y="16242"/>
                </a:lnTo>
                <a:lnTo>
                  <a:pt x="863" y="15005"/>
                </a:lnTo>
                <a:lnTo>
                  <a:pt x="389" y="13682"/>
                </a:lnTo>
                <a:lnTo>
                  <a:pt x="102" y="12275"/>
                </a:lnTo>
                <a:lnTo>
                  <a:pt x="0" y="10817"/>
                </a:lnTo>
                <a:lnTo>
                  <a:pt x="102" y="9342"/>
                </a:lnTo>
                <a:lnTo>
                  <a:pt x="389" y="7918"/>
                </a:lnTo>
                <a:lnTo>
                  <a:pt x="863" y="6578"/>
                </a:lnTo>
                <a:lnTo>
                  <a:pt x="1490" y="5358"/>
                </a:lnTo>
                <a:lnTo>
                  <a:pt x="2251" y="4188"/>
                </a:lnTo>
                <a:lnTo>
                  <a:pt x="3149" y="3154"/>
                </a:lnTo>
                <a:lnTo>
                  <a:pt x="4215" y="2255"/>
                </a:lnTo>
                <a:lnTo>
                  <a:pt x="5349" y="1458"/>
                </a:lnTo>
                <a:lnTo>
                  <a:pt x="6619" y="865"/>
                </a:lnTo>
                <a:lnTo>
                  <a:pt x="7939" y="390"/>
                </a:lnTo>
                <a:lnTo>
                  <a:pt x="9344" y="102"/>
                </a:lnTo>
                <a:lnTo>
                  <a:pt x="10800" y="0"/>
                </a:lnTo>
                <a:close/>
              </a:path>
            </a:pathLst>
          </a:custGeom>
          <a:solidFill>
            <a:srgbClr val="F2F2F2"/>
          </a:solidFill>
          <a:ln w="12700">
            <a:miter lim="400000"/>
          </a:ln>
        </p:spPr>
        <p:txBody>
          <a:bodyPr lIns="45719" rIns="45719"/>
          <a:lstStyle/>
          <a:p>
            <a:pPr>
              <a:defRPr sz="4800"/>
            </a:pPr>
            <a:endParaRPr/>
          </a:p>
        </p:txBody>
      </p:sp>
      <p:grpSp>
        <p:nvGrpSpPr>
          <p:cNvPr id="360" name="Rectangle 855"/>
          <p:cNvGrpSpPr/>
          <p:nvPr/>
        </p:nvGrpSpPr>
        <p:grpSpPr>
          <a:xfrm>
            <a:off x="4661441" y="6985079"/>
            <a:ext cx="2881356" cy="1419960"/>
            <a:chOff x="0" y="0"/>
            <a:chExt cx="2881354" cy="1419958"/>
          </a:xfrm>
        </p:grpSpPr>
        <p:sp>
          <p:nvSpPr>
            <p:cNvPr id="358" name="Rounded Rectangle"/>
            <p:cNvSpPr/>
            <p:nvPr/>
          </p:nvSpPr>
          <p:spPr>
            <a:xfrm>
              <a:off x="0" y="0"/>
              <a:ext cx="2881355" cy="1419959"/>
            </a:xfrm>
            <a:prstGeom prst="roundRect">
              <a:avLst>
                <a:gd name="adj" fmla="val 16667"/>
              </a:avLst>
            </a:prstGeom>
            <a:solidFill>
              <a:srgbClr val="3E6E28"/>
            </a:solidFill>
            <a:ln w="12700" cap="flat">
              <a:noFill/>
              <a:miter lim="400000"/>
            </a:ln>
            <a:effectLst/>
          </p:spPr>
          <p:txBody>
            <a:bodyPr wrap="square" lIns="45719" tIns="45719" rIns="45719" bIns="45719" numCol="1" anchor="ctr">
              <a:noAutofit/>
            </a:bodyPr>
            <a:lstStyle/>
            <a:p>
              <a:pPr algn="ctr"/>
              <a:endParaRPr/>
            </a:p>
          </p:txBody>
        </p:sp>
        <p:sp>
          <p:nvSpPr>
            <p:cNvPr id="359" name="ΔΙΑΦΑΝΗ ΚΡΙΤΗΡΙΑ"/>
            <p:cNvSpPr txBox="1"/>
            <p:nvPr/>
          </p:nvSpPr>
          <p:spPr>
            <a:xfrm>
              <a:off x="160757" y="177983"/>
              <a:ext cx="2559842" cy="1063993"/>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91439" tIns="91439" rIns="91439" bIns="91439" numCol="1" anchor="ctr">
              <a:spAutoFit/>
            </a:bodyPr>
            <a:lstStyle>
              <a:lvl1pPr algn="ctr">
                <a:defRPr sz="3000" b="1">
                  <a:solidFill>
                    <a:srgbClr val="FFFFFF"/>
                  </a:solidFill>
                </a:defRPr>
              </a:lvl1pPr>
            </a:lstStyle>
            <a:p>
              <a:r>
                <a:t>ΔΙΑΦΑΝΗ ΚΡΙΤΗΡΙΑ</a:t>
              </a:r>
            </a:p>
          </p:txBody>
        </p:sp>
      </p:grpSp>
      <p:grpSp>
        <p:nvGrpSpPr>
          <p:cNvPr id="363" name="Rectangle 855"/>
          <p:cNvGrpSpPr/>
          <p:nvPr/>
        </p:nvGrpSpPr>
        <p:grpSpPr>
          <a:xfrm>
            <a:off x="11331047" y="6985079"/>
            <a:ext cx="2881356" cy="1419960"/>
            <a:chOff x="0" y="0"/>
            <a:chExt cx="2881354" cy="1419958"/>
          </a:xfrm>
        </p:grpSpPr>
        <p:sp>
          <p:nvSpPr>
            <p:cNvPr id="361" name="Rounded Rectangle"/>
            <p:cNvSpPr/>
            <p:nvPr/>
          </p:nvSpPr>
          <p:spPr>
            <a:xfrm>
              <a:off x="0" y="0"/>
              <a:ext cx="2881355" cy="1419959"/>
            </a:xfrm>
            <a:prstGeom prst="roundRect">
              <a:avLst>
                <a:gd name="adj" fmla="val 16667"/>
              </a:avLst>
            </a:prstGeom>
            <a:solidFill>
              <a:srgbClr val="FF0000"/>
            </a:solidFill>
            <a:ln w="3175" cap="flat">
              <a:solidFill>
                <a:srgbClr val="FF0000"/>
              </a:solidFill>
              <a:prstDash val="solid"/>
              <a:miter lim="800000"/>
            </a:ln>
            <a:effectLst/>
          </p:spPr>
          <p:txBody>
            <a:bodyPr wrap="square" lIns="45719" tIns="45719" rIns="45719" bIns="45719" numCol="1" anchor="ctr">
              <a:noAutofit/>
            </a:bodyPr>
            <a:lstStyle/>
            <a:p>
              <a:pPr algn="ctr">
                <a:defRPr sz="3000" b="1">
                  <a:solidFill>
                    <a:srgbClr val="FFFFFF"/>
                  </a:solidFill>
                </a:defRPr>
              </a:pPr>
              <a:endParaRPr/>
            </a:p>
          </p:txBody>
        </p:sp>
        <p:sp>
          <p:nvSpPr>
            <p:cNvPr id="362" name="ΑΞΙΟΠΙΣΤΙΑ"/>
            <p:cNvSpPr txBox="1"/>
            <p:nvPr/>
          </p:nvSpPr>
          <p:spPr>
            <a:xfrm>
              <a:off x="160757" y="419283"/>
              <a:ext cx="2559842" cy="581393"/>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91439" tIns="91439" rIns="91439" bIns="91439" numCol="1" anchor="ctr">
              <a:spAutoFit/>
            </a:bodyPr>
            <a:lstStyle>
              <a:lvl1pPr algn="ctr">
                <a:defRPr sz="3000" b="1">
                  <a:solidFill>
                    <a:srgbClr val="FFFFFF"/>
                  </a:solidFill>
                </a:defRPr>
              </a:lvl1pPr>
            </a:lstStyle>
            <a:p>
              <a:r>
                <a:t>ΑΞΙΟΠΙΣΤΙΑ</a:t>
              </a:r>
            </a:p>
          </p:txBody>
        </p:sp>
      </p:grpSp>
      <p:sp>
        <p:nvSpPr>
          <p:cNvPr id="364" name="Freeform 1114"/>
          <p:cNvSpPr/>
          <p:nvPr/>
        </p:nvSpPr>
        <p:spPr>
          <a:xfrm>
            <a:off x="11470427" y="3543300"/>
            <a:ext cx="2187032" cy="2169838"/>
          </a:xfrm>
          <a:custGeom>
            <a:avLst/>
            <a:gdLst/>
            <a:ahLst/>
            <a:cxnLst>
              <a:cxn ang="0">
                <a:pos x="wd2" y="hd2"/>
              </a:cxn>
              <a:cxn ang="5400000">
                <a:pos x="wd2" y="hd2"/>
              </a:cxn>
              <a:cxn ang="10800000">
                <a:pos x="wd2" y="hd2"/>
              </a:cxn>
              <a:cxn ang="16200000">
                <a:pos x="wd2" y="hd2"/>
              </a:cxn>
            </a:cxnLst>
            <a:rect l="0" t="0" r="r" b="b"/>
            <a:pathLst>
              <a:path w="21600" h="21600" extrusionOk="0">
                <a:moveTo>
                  <a:pt x="10809" y="0"/>
                </a:moveTo>
                <a:lnTo>
                  <a:pt x="12262" y="86"/>
                </a:lnTo>
                <a:lnTo>
                  <a:pt x="13665" y="359"/>
                </a:lnTo>
                <a:lnTo>
                  <a:pt x="15016" y="839"/>
                </a:lnTo>
                <a:lnTo>
                  <a:pt x="16264" y="1472"/>
                </a:lnTo>
                <a:lnTo>
                  <a:pt x="17393" y="2242"/>
                </a:lnTo>
                <a:lnTo>
                  <a:pt x="18436" y="3149"/>
                </a:lnTo>
                <a:lnTo>
                  <a:pt x="19343" y="4193"/>
                </a:lnTo>
                <a:lnTo>
                  <a:pt x="20112" y="5340"/>
                </a:lnTo>
                <a:lnTo>
                  <a:pt x="20762" y="6572"/>
                </a:lnTo>
                <a:lnTo>
                  <a:pt x="21224" y="7925"/>
                </a:lnTo>
                <a:lnTo>
                  <a:pt x="21497" y="9328"/>
                </a:lnTo>
                <a:lnTo>
                  <a:pt x="21600" y="10783"/>
                </a:lnTo>
                <a:lnTo>
                  <a:pt x="21497" y="12255"/>
                </a:lnTo>
                <a:lnTo>
                  <a:pt x="21224" y="13675"/>
                </a:lnTo>
                <a:lnTo>
                  <a:pt x="20762" y="15010"/>
                </a:lnTo>
                <a:lnTo>
                  <a:pt x="20112" y="16260"/>
                </a:lnTo>
                <a:lnTo>
                  <a:pt x="19343" y="17407"/>
                </a:lnTo>
                <a:lnTo>
                  <a:pt x="18436" y="18451"/>
                </a:lnTo>
                <a:lnTo>
                  <a:pt x="17393" y="19358"/>
                </a:lnTo>
                <a:lnTo>
                  <a:pt x="16264" y="20128"/>
                </a:lnTo>
                <a:lnTo>
                  <a:pt x="15016" y="20761"/>
                </a:lnTo>
                <a:lnTo>
                  <a:pt x="13665" y="21241"/>
                </a:lnTo>
                <a:lnTo>
                  <a:pt x="12262" y="21497"/>
                </a:lnTo>
                <a:lnTo>
                  <a:pt x="10809" y="21600"/>
                </a:lnTo>
                <a:lnTo>
                  <a:pt x="9338" y="21497"/>
                </a:lnTo>
                <a:lnTo>
                  <a:pt x="7935" y="21241"/>
                </a:lnTo>
                <a:lnTo>
                  <a:pt x="6584" y="20761"/>
                </a:lnTo>
                <a:lnTo>
                  <a:pt x="5336" y="20128"/>
                </a:lnTo>
                <a:lnTo>
                  <a:pt x="4207" y="19358"/>
                </a:lnTo>
                <a:lnTo>
                  <a:pt x="3164" y="18451"/>
                </a:lnTo>
                <a:lnTo>
                  <a:pt x="2257" y="17407"/>
                </a:lnTo>
                <a:lnTo>
                  <a:pt x="1488" y="16260"/>
                </a:lnTo>
                <a:lnTo>
                  <a:pt x="838" y="15010"/>
                </a:lnTo>
                <a:lnTo>
                  <a:pt x="376" y="13675"/>
                </a:lnTo>
                <a:lnTo>
                  <a:pt x="103" y="12255"/>
                </a:lnTo>
                <a:lnTo>
                  <a:pt x="0" y="10783"/>
                </a:lnTo>
                <a:lnTo>
                  <a:pt x="103" y="9328"/>
                </a:lnTo>
                <a:lnTo>
                  <a:pt x="376" y="7925"/>
                </a:lnTo>
                <a:lnTo>
                  <a:pt x="838" y="6572"/>
                </a:lnTo>
                <a:lnTo>
                  <a:pt x="1488" y="5340"/>
                </a:lnTo>
                <a:lnTo>
                  <a:pt x="2257" y="4193"/>
                </a:lnTo>
                <a:lnTo>
                  <a:pt x="3164" y="3149"/>
                </a:lnTo>
                <a:lnTo>
                  <a:pt x="4207" y="2242"/>
                </a:lnTo>
                <a:lnTo>
                  <a:pt x="5336" y="1472"/>
                </a:lnTo>
                <a:lnTo>
                  <a:pt x="6584" y="839"/>
                </a:lnTo>
                <a:lnTo>
                  <a:pt x="7935" y="359"/>
                </a:lnTo>
                <a:lnTo>
                  <a:pt x="9338" y="86"/>
                </a:lnTo>
                <a:lnTo>
                  <a:pt x="10809" y="0"/>
                </a:lnTo>
                <a:close/>
              </a:path>
            </a:pathLst>
          </a:custGeom>
          <a:solidFill>
            <a:srgbClr val="FF0000"/>
          </a:solidFill>
          <a:ln w="3175">
            <a:solidFill>
              <a:srgbClr val="FF0000"/>
            </a:solidFill>
          </a:ln>
        </p:spPr>
        <p:txBody>
          <a:bodyPr lIns="45719" rIns="45719"/>
          <a:lstStyle/>
          <a:p>
            <a:pPr>
              <a:defRPr sz="4800"/>
            </a:pPr>
            <a:endParaRPr/>
          </a:p>
        </p:txBody>
      </p:sp>
      <p:sp>
        <p:nvSpPr>
          <p:cNvPr id="365" name="Freeform 1171"/>
          <p:cNvSpPr/>
          <p:nvPr/>
        </p:nvSpPr>
        <p:spPr>
          <a:xfrm>
            <a:off x="5126776" y="3546883"/>
            <a:ext cx="2190501" cy="2169839"/>
          </a:xfrm>
          <a:custGeom>
            <a:avLst/>
            <a:gdLst/>
            <a:ahLst/>
            <a:cxnLst>
              <a:cxn ang="0">
                <a:pos x="wd2" y="hd2"/>
              </a:cxn>
              <a:cxn ang="5400000">
                <a:pos x="wd2" y="hd2"/>
              </a:cxn>
              <a:cxn ang="10800000">
                <a:pos x="wd2" y="hd2"/>
              </a:cxn>
              <a:cxn ang="16200000">
                <a:pos x="wd2" y="hd2"/>
              </a:cxn>
            </a:cxnLst>
            <a:rect l="0" t="0" r="r" b="b"/>
            <a:pathLst>
              <a:path w="21600" h="21600" extrusionOk="0">
                <a:moveTo>
                  <a:pt x="10826" y="0"/>
                </a:moveTo>
                <a:lnTo>
                  <a:pt x="12262" y="86"/>
                </a:lnTo>
                <a:lnTo>
                  <a:pt x="13682" y="394"/>
                </a:lnTo>
                <a:lnTo>
                  <a:pt x="15016" y="873"/>
                </a:lnTo>
                <a:lnTo>
                  <a:pt x="16264" y="1472"/>
                </a:lnTo>
                <a:lnTo>
                  <a:pt x="17410" y="2242"/>
                </a:lnTo>
                <a:lnTo>
                  <a:pt x="18453" y="3184"/>
                </a:lnTo>
                <a:lnTo>
                  <a:pt x="19360" y="4193"/>
                </a:lnTo>
                <a:lnTo>
                  <a:pt x="20129" y="5374"/>
                </a:lnTo>
                <a:lnTo>
                  <a:pt x="20762" y="6607"/>
                </a:lnTo>
                <a:lnTo>
                  <a:pt x="21224" y="7925"/>
                </a:lnTo>
                <a:lnTo>
                  <a:pt x="21497" y="9328"/>
                </a:lnTo>
                <a:lnTo>
                  <a:pt x="21600" y="10817"/>
                </a:lnTo>
                <a:lnTo>
                  <a:pt x="21497" y="12289"/>
                </a:lnTo>
                <a:lnTo>
                  <a:pt x="21224" y="13675"/>
                </a:lnTo>
                <a:lnTo>
                  <a:pt x="20762" y="15010"/>
                </a:lnTo>
                <a:lnTo>
                  <a:pt x="20129" y="16260"/>
                </a:lnTo>
                <a:lnTo>
                  <a:pt x="19360" y="17407"/>
                </a:lnTo>
                <a:lnTo>
                  <a:pt x="18453" y="18451"/>
                </a:lnTo>
                <a:lnTo>
                  <a:pt x="17410" y="19358"/>
                </a:lnTo>
                <a:lnTo>
                  <a:pt x="16264" y="20162"/>
                </a:lnTo>
                <a:lnTo>
                  <a:pt x="15016" y="20761"/>
                </a:lnTo>
                <a:lnTo>
                  <a:pt x="13682" y="21241"/>
                </a:lnTo>
                <a:lnTo>
                  <a:pt x="12262" y="21532"/>
                </a:lnTo>
                <a:lnTo>
                  <a:pt x="10826" y="21600"/>
                </a:lnTo>
                <a:lnTo>
                  <a:pt x="9338" y="21532"/>
                </a:lnTo>
                <a:lnTo>
                  <a:pt x="7935" y="21241"/>
                </a:lnTo>
                <a:lnTo>
                  <a:pt x="6619" y="20761"/>
                </a:lnTo>
                <a:lnTo>
                  <a:pt x="5353" y="20162"/>
                </a:lnTo>
                <a:lnTo>
                  <a:pt x="4207" y="19358"/>
                </a:lnTo>
                <a:lnTo>
                  <a:pt x="3164" y="18451"/>
                </a:lnTo>
                <a:lnTo>
                  <a:pt x="2257" y="17407"/>
                </a:lnTo>
                <a:lnTo>
                  <a:pt x="1488" y="16260"/>
                </a:lnTo>
                <a:lnTo>
                  <a:pt x="889" y="15010"/>
                </a:lnTo>
                <a:lnTo>
                  <a:pt x="410" y="13675"/>
                </a:lnTo>
                <a:lnTo>
                  <a:pt x="103" y="12289"/>
                </a:lnTo>
                <a:lnTo>
                  <a:pt x="0" y="10817"/>
                </a:lnTo>
                <a:lnTo>
                  <a:pt x="103" y="9328"/>
                </a:lnTo>
                <a:lnTo>
                  <a:pt x="410" y="7925"/>
                </a:lnTo>
                <a:lnTo>
                  <a:pt x="889" y="6607"/>
                </a:lnTo>
                <a:lnTo>
                  <a:pt x="1488" y="5374"/>
                </a:lnTo>
                <a:lnTo>
                  <a:pt x="2257" y="4193"/>
                </a:lnTo>
                <a:lnTo>
                  <a:pt x="3164" y="3184"/>
                </a:lnTo>
                <a:lnTo>
                  <a:pt x="4207" y="2242"/>
                </a:lnTo>
                <a:lnTo>
                  <a:pt x="5353" y="1472"/>
                </a:lnTo>
                <a:lnTo>
                  <a:pt x="6619" y="873"/>
                </a:lnTo>
                <a:lnTo>
                  <a:pt x="7935" y="394"/>
                </a:lnTo>
                <a:lnTo>
                  <a:pt x="9338" y="86"/>
                </a:lnTo>
                <a:lnTo>
                  <a:pt x="10826" y="0"/>
                </a:lnTo>
                <a:close/>
              </a:path>
            </a:pathLst>
          </a:custGeom>
          <a:solidFill>
            <a:srgbClr val="3E6E28"/>
          </a:solidFill>
          <a:ln w="12700">
            <a:miter lim="400000"/>
          </a:ln>
        </p:spPr>
        <p:txBody>
          <a:bodyPr lIns="45719" rIns="45719"/>
          <a:lstStyle/>
          <a:p>
            <a:pPr>
              <a:defRPr sz="4800"/>
            </a:pPr>
            <a:endParaRPr/>
          </a:p>
        </p:txBody>
      </p:sp>
      <p:sp>
        <p:nvSpPr>
          <p:cNvPr id="366" name="Freeform 1205"/>
          <p:cNvSpPr/>
          <p:nvPr/>
        </p:nvSpPr>
        <p:spPr>
          <a:xfrm>
            <a:off x="8153400" y="3543300"/>
            <a:ext cx="2499667" cy="2183728"/>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lnTo>
                  <a:pt x="12256" y="102"/>
                </a:lnTo>
                <a:lnTo>
                  <a:pt x="13661" y="390"/>
                </a:lnTo>
                <a:lnTo>
                  <a:pt x="14981" y="865"/>
                </a:lnTo>
                <a:lnTo>
                  <a:pt x="16251" y="1458"/>
                </a:lnTo>
                <a:lnTo>
                  <a:pt x="17385" y="2255"/>
                </a:lnTo>
                <a:lnTo>
                  <a:pt x="18451" y="3154"/>
                </a:lnTo>
                <a:lnTo>
                  <a:pt x="19349" y="4188"/>
                </a:lnTo>
                <a:lnTo>
                  <a:pt x="20110" y="5358"/>
                </a:lnTo>
                <a:lnTo>
                  <a:pt x="20737" y="6578"/>
                </a:lnTo>
                <a:lnTo>
                  <a:pt x="21211" y="7918"/>
                </a:lnTo>
                <a:lnTo>
                  <a:pt x="21498" y="9342"/>
                </a:lnTo>
                <a:lnTo>
                  <a:pt x="21600" y="10817"/>
                </a:lnTo>
                <a:lnTo>
                  <a:pt x="21498" y="12275"/>
                </a:lnTo>
                <a:lnTo>
                  <a:pt x="21211" y="13682"/>
                </a:lnTo>
                <a:lnTo>
                  <a:pt x="20737" y="15005"/>
                </a:lnTo>
                <a:lnTo>
                  <a:pt x="20110" y="16242"/>
                </a:lnTo>
                <a:lnTo>
                  <a:pt x="19349" y="17412"/>
                </a:lnTo>
                <a:lnTo>
                  <a:pt x="18451" y="18430"/>
                </a:lnTo>
                <a:lnTo>
                  <a:pt x="17385" y="19362"/>
                </a:lnTo>
                <a:lnTo>
                  <a:pt x="16251" y="20142"/>
                </a:lnTo>
                <a:lnTo>
                  <a:pt x="14981" y="20769"/>
                </a:lnTo>
                <a:lnTo>
                  <a:pt x="13661" y="21227"/>
                </a:lnTo>
                <a:lnTo>
                  <a:pt x="12256" y="21498"/>
                </a:lnTo>
                <a:lnTo>
                  <a:pt x="10800" y="21600"/>
                </a:lnTo>
                <a:lnTo>
                  <a:pt x="9344" y="21498"/>
                </a:lnTo>
                <a:lnTo>
                  <a:pt x="7939" y="21227"/>
                </a:lnTo>
                <a:lnTo>
                  <a:pt x="6619" y="20769"/>
                </a:lnTo>
                <a:lnTo>
                  <a:pt x="5349" y="20142"/>
                </a:lnTo>
                <a:lnTo>
                  <a:pt x="4215" y="19362"/>
                </a:lnTo>
                <a:lnTo>
                  <a:pt x="3149" y="18430"/>
                </a:lnTo>
                <a:lnTo>
                  <a:pt x="2251" y="17412"/>
                </a:lnTo>
                <a:lnTo>
                  <a:pt x="1490" y="16242"/>
                </a:lnTo>
                <a:lnTo>
                  <a:pt x="863" y="15005"/>
                </a:lnTo>
                <a:lnTo>
                  <a:pt x="389" y="13682"/>
                </a:lnTo>
                <a:lnTo>
                  <a:pt x="102" y="12275"/>
                </a:lnTo>
                <a:lnTo>
                  <a:pt x="0" y="10817"/>
                </a:lnTo>
                <a:lnTo>
                  <a:pt x="102" y="9342"/>
                </a:lnTo>
                <a:lnTo>
                  <a:pt x="389" y="7918"/>
                </a:lnTo>
                <a:lnTo>
                  <a:pt x="863" y="6578"/>
                </a:lnTo>
                <a:lnTo>
                  <a:pt x="1490" y="5358"/>
                </a:lnTo>
                <a:lnTo>
                  <a:pt x="2251" y="4188"/>
                </a:lnTo>
                <a:lnTo>
                  <a:pt x="3149" y="3154"/>
                </a:lnTo>
                <a:lnTo>
                  <a:pt x="4215" y="2255"/>
                </a:lnTo>
                <a:lnTo>
                  <a:pt x="5349" y="1458"/>
                </a:lnTo>
                <a:lnTo>
                  <a:pt x="6619" y="865"/>
                </a:lnTo>
                <a:lnTo>
                  <a:pt x="7939" y="390"/>
                </a:lnTo>
                <a:lnTo>
                  <a:pt x="9344" y="102"/>
                </a:lnTo>
                <a:lnTo>
                  <a:pt x="10800" y="0"/>
                </a:lnTo>
                <a:close/>
              </a:path>
            </a:pathLst>
          </a:custGeom>
          <a:solidFill>
            <a:srgbClr val="04A6C2"/>
          </a:solidFill>
          <a:ln w="12700">
            <a:miter lim="400000"/>
          </a:ln>
        </p:spPr>
        <p:txBody>
          <a:bodyPr lIns="45719" rIns="45719"/>
          <a:lstStyle/>
          <a:p>
            <a:pPr>
              <a:defRPr sz="4800"/>
            </a:pPr>
            <a:endParaRPr/>
          </a:p>
        </p:txBody>
      </p:sp>
      <p:grpSp>
        <p:nvGrpSpPr>
          <p:cNvPr id="369" name="Rectangle 855"/>
          <p:cNvGrpSpPr/>
          <p:nvPr/>
        </p:nvGrpSpPr>
        <p:grpSpPr>
          <a:xfrm>
            <a:off x="8329034" y="3842781"/>
            <a:ext cx="2165191" cy="1546593"/>
            <a:chOff x="0" y="0"/>
            <a:chExt cx="2165189" cy="1546592"/>
          </a:xfrm>
        </p:grpSpPr>
        <p:sp>
          <p:nvSpPr>
            <p:cNvPr id="367" name="Rounded Rectangle"/>
            <p:cNvSpPr/>
            <p:nvPr/>
          </p:nvSpPr>
          <p:spPr>
            <a:xfrm>
              <a:off x="0" y="63316"/>
              <a:ext cx="2165190" cy="1419960"/>
            </a:xfrm>
            <a:prstGeom prst="roundRect">
              <a:avLst>
                <a:gd name="adj" fmla="val 16667"/>
              </a:avLst>
            </a:prstGeom>
            <a:solidFill>
              <a:srgbClr val="04A6C2"/>
            </a:solidFill>
            <a:ln w="12700" cap="flat">
              <a:noFill/>
              <a:miter lim="400000"/>
            </a:ln>
            <a:effectLst/>
          </p:spPr>
          <p:txBody>
            <a:bodyPr wrap="square" lIns="45719" tIns="45719" rIns="45719" bIns="45719" numCol="1" anchor="ctr">
              <a:noAutofit/>
            </a:bodyPr>
            <a:lstStyle/>
            <a:p>
              <a:pPr algn="ctr">
                <a:defRPr sz="3000" b="1">
                  <a:solidFill>
                    <a:srgbClr val="FFFFFF"/>
                  </a:solidFill>
                </a:defRPr>
              </a:pPr>
              <a:endParaRPr/>
            </a:p>
          </p:txBody>
        </p:sp>
        <p:sp>
          <p:nvSpPr>
            <p:cNvPr id="368" name="ΤΟΜΕΑΣ ΤΩΝ ΤΕΧΝΩΝ"/>
            <p:cNvSpPr txBox="1"/>
            <p:nvPr/>
          </p:nvSpPr>
          <p:spPr>
            <a:xfrm>
              <a:off x="160757" y="0"/>
              <a:ext cx="1843677" cy="1546593"/>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91439" tIns="91439" rIns="91439" bIns="91439" numCol="1" anchor="ctr">
              <a:spAutoFit/>
            </a:bodyPr>
            <a:lstStyle>
              <a:lvl1pPr algn="ctr">
                <a:defRPr sz="3000" b="1">
                  <a:solidFill>
                    <a:srgbClr val="FFFFFF"/>
                  </a:solidFill>
                </a:defRPr>
              </a:lvl1pPr>
            </a:lstStyle>
            <a:p>
              <a:r>
                <a:t>ΤΟΜΕΑΣ ΤΩΝ ΤΕΧΝΩΝ</a:t>
              </a:r>
            </a:p>
          </p:txBody>
        </p:sp>
      </p:gr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 name="Freeform 2"/>
          <p:cNvSpPr/>
          <p:nvPr/>
        </p:nvSpPr>
        <p:spPr>
          <a:xfrm flipV="1">
            <a:off x="-1049177" y="-5534234"/>
            <a:ext cx="19829347" cy="8576194"/>
          </a:xfrm>
          <a:prstGeom prst="rect">
            <a:avLst/>
          </a:prstGeom>
          <a:blipFill>
            <a:blip r:embed="rId3"/>
            <a:stretch>
              <a:fillRect/>
            </a:stretch>
          </a:blipFill>
          <a:ln w="12700">
            <a:miter lim="400000"/>
          </a:ln>
        </p:spPr>
        <p:txBody>
          <a:bodyPr lIns="45719" rIns="45719"/>
          <a:lstStyle/>
          <a:p>
            <a:endParaRPr/>
          </a:p>
        </p:txBody>
      </p:sp>
      <p:sp>
        <p:nvSpPr>
          <p:cNvPr id="115" name="Freeform 3"/>
          <p:cNvSpPr/>
          <p:nvPr/>
        </p:nvSpPr>
        <p:spPr>
          <a:xfrm rot="10800000">
            <a:off x="2013099" y="1549828"/>
            <a:ext cx="1015951" cy="1015949"/>
          </a:xfrm>
          <a:prstGeom prst="rect">
            <a:avLst/>
          </a:prstGeom>
          <a:blipFill>
            <a:blip r:embed="rId4"/>
            <a:stretch>
              <a:fillRect/>
            </a:stretch>
          </a:blipFill>
          <a:ln w="12700">
            <a:miter lim="400000"/>
          </a:ln>
        </p:spPr>
        <p:txBody>
          <a:bodyPr lIns="45719" rIns="45719"/>
          <a:lstStyle/>
          <a:p>
            <a:endParaRPr/>
          </a:p>
        </p:txBody>
      </p:sp>
      <p:sp>
        <p:nvSpPr>
          <p:cNvPr id="116" name="TextBox 3"/>
          <p:cNvSpPr txBox="1"/>
          <p:nvPr/>
        </p:nvSpPr>
        <p:spPr>
          <a:xfrm>
            <a:off x="2255520" y="5384765"/>
            <a:ext cx="11719560" cy="223203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marL="622300" indent="-622300" algn="just">
              <a:lnSpc>
                <a:spcPct val="150000"/>
              </a:lnSpc>
              <a:spcBef>
                <a:spcPts val="600"/>
              </a:spcBef>
              <a:buClr>
                <a:srgbClr val="04A6C2"/>
              </a:buClr>
              <a:buSzPct val="100000"/>
              <a:buChar char="➢"/>
              <a:defRPr sz="3500"/>
            </a:pPr>
            <a:r>
              <a:t>Γνώσεις: πλαίσια, μεθοδολογίες</a:t>
            </a:r>
          </a:p>
          <a:p>
            <a:pPr marL="622300" indent="-622300" algn="just">
              <a:lnSpc>
                <a:spcPct val="150000"/>
              </a:lnSpc>
              <a:spcBef>
                <a:spcPts val="600"/>
              </a:spcBef>
              <a:buClr>
                <a:srgbClr val="04A6C2"/>
              </a:buClr>
              <a:buSzPct val="100000"/>
              <a:buChar char="➢"/>
              <a:defRPr sz="3500"/>
            </a:pPr>
            <a:r>
              <a:t>Δεξιότητες: πλοήγηση και συνδυασμός πρακτικών</a:t>
            </a:r>
          </a:p>
          <a:p>
            <a:pPr marL="622300" indent="-622300" algn="just">
              <a:lnSpc>
                <a:spcPct val="150000"/>
              </a:lnSpc>
              <a:spcBef>
                <a:spcPts val="600"/>
              </a:spcBef>
              <a:buClr>
                <a:srgbClr val="04A6C2"/>
              </a:buClr>
              <a:buSzPct val="100000"/>
              <a:buChar char="➢"/>
              <a:defRPr sz="3500"/>
            </a:pPr>
            <a:r>
              <a:t>Ικανότητες: αυτονομία στην εκπαίδευση</a:t>
            </a:r>
          </a:p>
        </p:txBody>
      </p:sp>
      <p:sp>
        <p:nvSpPr>
          <p:cNvPr id="117" name="TextBox 4"/>
          <p:cNvSpPr txBox="1"/>
          <p:nvPr/>
        </p:nvSpPr>
        <p:spPr>
          <a:xfrm>
            <a:off x="2179320" y="4000500"/>
            <a:ext cx="14310361" cy="73869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5000" b="1"/>
            </a:lvl1pPr>
          </a:lstStyle>
          <a:p>
            <a:r>
              <a:t>Μαθησιακά αποτελέσματα</a:t>
            </a:r>
          </a:p>
        </p:txBody>
      </p:sp>
    </p:spTree>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3" name="TextBox 4"/>
          <p:cNvSpPr txBox="1"/>
          <p:nvPr/>
        </p:nvSpPr>
        <p:spPr>
          <a:xfrm>
            <a:off x="1523453" y="5833965"/>
            <a:ext cx="14615161" cy="177746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6000" b="1" i="1">
                <a:solidFill>
                  <a:srgbClr val="FF0000"/>
                </a:solidFill>
              </a:defRPr>
            </a:lvl1pPr>
          </a:lstStyle>
          <a:p>
            <a:r>
              <a:t>Ποιες μεθόδους βρίσκω εύκολες και ποιες πιο δύσκολες να εφαρμόσω;</a:t>
            </a:r>
          </a:p>
        </p:txBody>
      </p:sp>
      <p:pic>
        <p:nvPicPr>
          <p:cNvPr id="374" name="Γραφικό 5" descr="Γραφικό 5"/>
          <p:cNvPicPr>
            <a:picLocks noChangeAspect="1"/>
          </p:cNvPicPr>
          <p:nvPr/>
        </p:nvPicPr>
        <p:blipFill>
          <a:blip r:embed="rId2"/>
          <a:stretch>
            <a:fillRect/>
          </a:stretch>
        </p:blipFill>
        <p:spPr>
          <a:xfrm>
            <a:off x="12496800" y="190500"/>
            <a:ext cx="5105400" cy="4953000"/>
          </a:xfrm>
          <a:prstGeom prst="rect">
            <a:avLst/>
          </a:prstGeom>
          <a:ln w="12700">
            <a:miter lim="400000"/>
          </a:ln>
        </p:spPr>
      </p:pic>
      <p:sp>
        <p:nvSpPr>
          <p:cNvPr id="375" name="CasellaDiTesto 2"/>
          <p:cNvSpPr txBox="1"/>
          <p:nvPr/>
        </p:nvSpPr>
        <p:spPr>
          <a:xfrm>
            <a:off x="4008120" y="1485900"/>
            <a:ext cx="9052560" cy="32875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nSpc>
                <a:spcPct val="115000"/>
              </a:lnSpc>
              <a:spcBef>
                <a:spcPts val="2400"/>
              </a:spcBef>
              <a:defRPr sz="6600" b="1">
                <a:solidFill>
                  <a:srgbClr val="365F91"/>
                </a:solidFill>
              </a:defRPr>
            </a:lvl1pPr>
          </a:lstStyle>
          <a:p>
            <a:r>
              <a:t>Ερωτήσεις για προβληματισμό/αναστοχασμό</a:t>
            </a:r>
          </a:p>
        </p:txBody>
      </p:sp>
    </p:spTree>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7" name="Freeform 2"/>
          <p:cNvSpPr/>
          <p:nvPr/>
        </p:nvSpPr>
        <p:spPr>
          <a:xfrm rot="16200000" flipH="1">
            <a:off x="-5275462" y="2171699"/>
            <a:ext cx="10287001" cy="5943602"/>
          </a:xfrm>
          <a:prstGeom prst="rect">
            <a:avLst/>
          </a:prstGeom>
          <a:blipFill>
            <a:blip r:embed="rId3"/>
            <a:stretch>
              <a:fillRect/>
            </a:stretch>
          </a:blipFill>
          <a:ln w="12700">
            <a:miter lim="400000"/>
          </a:ln>
        </p:spPr>
        <p:txBody>
          <a:bodyPr lIns="45719" rIns="45719"/>
          <a:lstStyle/>
          <a:p>
            <a:endParaRPr/>
          </a:p>
        </p:txBody>
      </p:sp>
      <p:sp>
        <p:nvSpPr>
          <p:cNvPr id="378" name="Freeform 3"/>
          <p:cNvSpPr/>
          <p:nvPr/>
        </p:nvSpPr>
        <p:spPr>
          <a:xfrm rot="10800000">
            <a:off x="304800" y="547419"/>
            <a:ext cx="1219200" cy="1219201"/>
          </a:xfrm>
          <a:prstGeom prst="rect">
            <a:avLst/>
          </a:prstGeom>
          <a:blipFill>
            <a:blip r:embed="rId4"/>
            <a:stretch>
              <a:fillRect/>
            </a:stretch>
          </a:blipFill>
          <a:ln w="12700">
            <a:miter lim="400000"/>
          </a:ln>
        </p:spPr>
        <p:txBody>
          <a:bodyPr lIns="45719" rIns="45719"/>
          <a:lstStyle/>
          <a:p>
            <a:endParaRPr/>
          </a:p>
        </p:txBody>
      </p:sp>
      <p:sp>
        <p:nvSpPr>
          <p:cNvPr id="379" name="TextBox 4"/>
          <p:cNvSpPr txBox="1"/>
          <p:nvPr/>
        </p:nvSpPr>
        <p:spPr>
          <a:xfrm>
            <a:off x="3189691" y="2547812"/>
            <a:ext cx="8442961" cy="85036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6000" b="1">
                <a:solidFill>
                  <a:srgbClr val="3F6031"/>
                </a:solidFill>
              </a:defRPr>
            </a:lvl1pPr>
          </a:lstStyle>
          <a:p>
            <a:r>
              <a:t>Δραστηριότητα C1.A1</a:t>
            </a:r>
          </a:p>
        </p:txBody>
      </p:sp>
      <p:sp>
        <p:nvSpPr>
          <p:cNvPr id="380" name="TextBox 6"/>
          <p:cNvSpPr txBox="1"/>
          <p:nvPr/>
        </p:nvSpPr>
        <p:spPr>
          <a:xfrm>
            <a:off x="2727604" y="4001936"/>
            <a:ext cx="15774727" cy="301687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indent="80010">
              <a:lnSpc>
                <a:spcPct val="115000"/>
              </a:lnSpc>
              <a:spcBef>
                <a:spcPts val="600"/>
              </a:spcBef>
              <a:defRPr sz="4500" b="1">
                <a:solidFill>
                  <a:srgbClr val="569938"/>
                </a:solidFill>
              </a:defRPr>
            </a:lvl1pPr>
          </a:lstStyle>
          <a:p>
            <a:r>
              <a:t>Πώς μπορείτε να ισορροπήσετε τη θεωρία και την πρακτική στις εκπαιδευτικές σας συνεδρίες, ώστε να διασφαλίσετε ότι οι εκπαιδευόμενοι δεν εκτελούν απλώς τις εργασίες, αλλά κατανοούν και τις αρχές που τις διέπουν;</a:t>
            </a:r>
          </a:p>
        </p:txBody>
      </p:sp>
    </p:spTree>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4" name="Freeform 2"/>
          <p:cNvSpPr/>
          <p:nvPr/>
        </p:nvSpPr>
        <p:spPr>
          <a:xfrm flipV="1">
            <a:off x="-4190999" y="-7340275"/>
            <a:ext cx="19829347" cy="8576195"/>
          </a:xfrm>
          <a:prstGeom prst="rect">
            <a:avLst/>
          </a:prstGeom>
          <a:blipFill>
            <a:blip r:embed="rId2"/>
            <a:stretch>
              <a:fillRect/>
            </a:stretch>
          </a:blipFill>
          <a:ln w="12700">
            <a:miter lim="400000"/>
          </a:ln>
        </p:spPr>
        <p:txBody>
          <a:bodyPr lIns="45719" rIns="45719"/>
          <a:lstStyle/>
          <a:p>
            <a:endParaRPr/>
          </a:p>
        </p:txBody>
      </p:sp>
      <p:sp>
        <p:nvSpPr>
          <p:cNvPr id="385" name="Freeform 3"/>
          <p:cNvSpPr/>
          <p:nvPr/>
        </p:nvSpPr>
        <p:spPr>
          <a:xfrm rot="10800000">
            <a:off x="16764000" y="876300"/>
            <a:ext cx="1219200" cy="1219200"/>
          </a:xfrm>
          <a:prstGeom prst="rect">
            <a:avLst/>
          </a:prstGeom>
          <a:blipFill>
            <a:blip r:embed="rId3"/>
            <a:stretch>
              <a:fillRect/>
            </a:stretch>
          </a:blipFill>
          <a:ln w="12700">
            <a:miter lim="400000"/>
          </a:ln>
        </p:spPr>
        <p:txBody>
          <a:bodyPr lIns="45719" rIns="45719"/>
          <a:lstStyle/>
          <a:p>
            <a:endParaRPr/>
          </a:p>
        </p:txBody>
      </p:sp>
      <p:sp>
        <p:nvSpPr>
          <p:cNvPr id="386" name="TextBox 4"/>
          <p:cNvSpPr txBox="1"/>
          <p:nvPr/>
        </p:nvSpPr>
        <p:spPr>
          <a:xfrm>
            <a:off x="-754047" y="1090409"/>
            <a:ext cx="16596361" cy="79098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r">
              <a:defRPr sz="5400" b="1"/>
            </a:lvl1pPr>
          </a:lstStyle>
          <a:p>
            <a:r>
              <a:t>Διδασκαλία έναντι κατάρτισης</a:t>
            </a:r>
          </a:p>
        </p:txBody>
      </p:sp>
      <p:sp>
        <p:nvSpPr>
          <p:cNvPr id="387" name="TextBox 5"/>
          <p:cNvSpPr txBox="1"/>
          <p:nvPr/>
        </p:nvSpPr>
        <p:spPr>
          <a:xfrm>
            <a:off x="5455920" y="2845461"/>
            <a:ext cx="11643360" cy="509520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nSpc>
                <a:spcPct val="107000"/>
              </a:lnSpc>
              <a:spcBef>
                <a:spcPts val="800"/>
              </a:spcBef>
              <a:defRPr sz="4500" b="1"/>
            </a:lvl1pPr>
          </a:lstStyle>
          <a:p>
            <a:r>
              <a:t>Με βάση τους διαφορετικούς ρόλους που εμπλέκονται στη διδασκαλία και την κατάρτιση, αναλογιστείτε πώς μπορείτε να ενσωματώσετε τα θεωρητικά πλαίσια στην πρακτική/βιωματική μάθηση, ειδικά σε τομείς που διαμορφώνονται από τις ραγδαίες τεχνολογικές και πολιτισμικές αλλαγές.</a:t>
            </a:r>
          </a:p>
        </p:txBody>
      </p:sp>
      <p:pic>
        <p:nvPicPr>
          <p:cNvPr id="388" name="Γραφικό 3" descr="Γραφικό 3"/>
          <p:cNvPicPr>
            <a:picLocks noChangeAspect="1"/>
          </p:cNvPicPr>
          <p:nvPr/>
        </p:nvPicPr>
        <p:blipFill>
          <a:blip r:embed="rId4"/>
          <a:stretch>
            <a:fillRect/>
          </a:stretch>
        </p:blipFill>
        <p:spPr>
          <a:xfrm>
            <a:off x="1524000" y="3171362"/>
            <a:ext cx="3200400" cy="3112500"/>
          </a:xfrm>
          <a:prstGeom prst="rect">
            <a:avLst/>
          </a:prstGeom>
          <a:ln w="12700">
            <a:miter lim="400000"/>
          </a:ln>
        </p:spPr>
      </p:pic>
      <p:sp>
        <p:nvSpPr>
          <p:cNvPr id="389" name="TextBox 4"/>
          <p:cNvSpPr txBox="1"/>
          <p:nvPr/>
        </p:nvSpPr>
        <p:spPr>
          <a:xfrm>
            <a:off x="10619969" y="8221935"/>
            <a:ext cx="14615162" cy="85036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6000" b="1" i="1">
                <a:solidFill>
                  <a:srgbClr val="FF0000"/>
                </a:solidFill>
              </a:defRPr>
            </a:lvl1pPr>
          </a:lstStyle>
          <a:p>
            <a:r>
              <a:t>Συλλογική συζήτηση</a:t>
            </a:r>
          </a:p>
        </p:txBody>
      </p:sp>
    </p:spTree>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1" name="Freeform 2"/>
          <p:cNvSpPr/>
          <p:nvPr/>
        </p:nvSpPr>
        <p:spPr>
          <a:xfrm rot="16200000" flipH="1">
            <a:off x="-5204371" y="2171699"/>
            <a:ext cx="10287001" cy="5943602"/>
          </a:xfrm>
          <a:prstGeom prst="rect">
            <a:avLst/>
          </a:prstGeom>
          <a:blipFill>
            <a:blip r:embed="rId3"/>
            <a:stretch>
              <a:fillRect/>
            </a:stretch>
          </a:blipFill>
          <a:ln w="12700">
            <a:miter lim="400000"/>
          </a:ln>
        </p:spPr>
        <p:txBody>
          <a:bodyPr lIns="45719" rIns="45719"/>
          <a:lstStyle/>
          <a:p>
            <a:endParaRPr/>
          </a:p>
        </p:txBody>
      </p:sp>
      <p:sp>
        <p:nvSpPr>
          <p:cNvPr id="392" name="Freeform 3"/>
          <p:cNvSpPr/>
          <p:nvPr/>
        </p:nvSpPr>
        <p:spPr>
          <a:xfrm rot="10800000">
            <a:off x="304800" y="547419"/>
            <a:ext cx="1219200" cy="1219201"/>
          </a:xfrm>
          <a:prstGeom prst="rect">
            <a:avLst/>
          </a:prstGeom>
          <a:blipFill>
            <a:blip r:embed="rId4"/>
            <a:stretch>
              <a:fillRect/>
            </a:stretch>
          </a:blipFill>
          <a:ln w="12700">
            <a:miter lim="400000"/>
          </a:ln>
        </p:spPr>
        <p:txBody>
          <a:bodyPr lIns="45719" rIns="45719"/>
          <a:lstStyle/>
          <a:p>
            <a:endParaRPr/>
          </a:p>
        </p:txBody>
      </p:sp>
      <p:sp>
        <p:nvSpPr>
          <p:cNvPr id="393" name="TextBox 4"/>
          <p:cNvSpPr txBox="1"/>
          <p:nvPr/>
        </p:nvSpPr>
        <p:spPr>
          <a:xfrm>
            <a:off x="3474053" y="2707765"/>
            <a:ext cx="8442961" cy="85036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6000" b="1">
                <a:solidFill>
                  <a:srgbClr val="3F6031"/>
                </a:solidFill>
              </a:defRPr>
            </a:lvl1pPr>
          </a:lstStyle>
          <a:p>
            <a:r>
              <a:t>Δραστηριότητα C1.A2</a:t>
            </a:r>
          </a:p>
        </p:txBody>
      </p:sp>
      <p:sp>
        <p:nvSpPr>
          <p:cNvPr id="394" name="TextBox 6"/>
          <p:cNvSpPr txBox="1"/>
          <p:nvPr/>
        </p:nvSpPr>
        <p:spPr>
          <a:xfrm>
            <a:off x="2834240" y="4232980"/>
            <a:ext cx="15774726" cy="301687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indent="80010">
              <a:lnSpc>
                <a:spcPct val="115000"/>
              </a:lnSpc>
              <a:spcBef>
                <a:spcPts val="600"/>
              </a:spcBef>
              <a:defRPr sz="4500" b="1">
                <a:solidFill>
                  <a:srgbClr val="569938"/>
                </a:solidFill>
              </a:defRPr>
            </a:lvl1pPr>
          </a:lstStyle>
          <a:p>
            <a:r>
              <a:t>Ποια είναι η προσωπική σας προσέγγιση ή «ταυτότητα εκπαιδευτή» και πώς θα διασφαλίσετε ότι οι προτιμήσεις σας δεν θα επισκιάσουν τους μαθησιακούς στόχους και τις ανάγκες των εκπαιδευόμενων σας;</a:t>
            </a:r>
          </a:p>
        </p:txBody>
      </p:sp>
    </p:spTree>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8" name="Freeform 2"/>
          <p:cNvSpPr/>
          <p:nvPr/>
        </p:nvSpPr>
        <p:spPr>
          <a:xfrm flipV="1">
            <a:off x="-4190999" y="-7340275"/>
            <a:ext cx="19829347" cy="8576195"/>
          </a:xfrm>
          <a:prstGeom prst="rect">
            <a:avLst/>
          </a:prstGeom>
          <a:blipFill>
            <a:blip r:embed="rId2"/>
            <a:stretch>
              <a:fillRect/>
            </a:stretch>
          </a:blipFill>
          <a:ln w="12700">
            <a:miter lim="400000"/>
          </a:ln>
        </p:spPr>
        <p:txBody>
          <a:bodyPr lIns="45719" rIns="45719"/>
          <a:lstStyle/>
          <a:p>
            <a:endParaRPr/>
          </a:p>
        </p:txBody>
      </p:sp>
      <p:sp>
        <p:nvSpPr>
          <p:cNvPr id="399" name="Freeform 3"/>
          <p:cNvSpPr/>
          <p:nvPr/>
        </p:nvSpPr>
        <p:spPr>
          <a:xfrm rot="10800000">
            <a:off x="16764000" y="876300"/>
            <a:ext cx="1219200" cy="1219200"/>
          </a:xfrm>
          <a:prstGeom prst="rect">
            <a:avLst/>
          </a:prstGeom>
          <a:blipFill>
            <a:blip r:embed="rId3"/>
            <a:stretch>
              <a:fillRect/>
            </a:stretch>
          </a:blipFill>
          <a:ln w="12700">
            <a:miter lim="400000"/>
          </a:ln>
        </p:spPr>
        <p:txBody>
          <a:bodyPr lIns="45719" rIns="45719"/>
          <a:lstStyle/>
          <a:p>
            <a:endParaRPr/>
          </a:p>
        </p:txBody>
      </p:sp>
      <p:sp>
        <p:nvSpPr>
          <p:cNvPr id="400" name="TextBox 4"/>
          <p:cNvSpPr txBox="1"/>
          <p:nvPr/>
        </p:nvSpPr>
        <p:spPr>
          <a:xfrm>
            <a:off x="-2371353" y="1214817"/>
            <a:ext cx="16596361" cy="79098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r">
              <a:defRPr sz="5400" b="1"/>
            </a:lvl1pPr>
          </a:lstStyle>
          <a:p>
            <a:r>
              <a:t>Μαθητοκεντρική προσέγγιση</a:t>
            </a:r>
          </a:p>
        </p:txBody>
      </p:sp>
      <p:sp>
        <p:nvSpPr>
          <p:cNvPr id="401" name="TextBox 5"/>
          <p:cNvSpPr txBox="1"/>
          <p:nvPr/>
        </p:nvSpPr>
        <p:spPr>
          <a:xfrm>
            <a:off x="5303520" y="4180668"/>
            <a:ext cx="11643360" cy="214094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nSpc>
                <a:spcPct val="107000"/>
              </a:lnSpc>
              <a:spcBef>
                <a:spcPts val="800"/>
              </a:spcBef>
              <a:defRPr sz="4500" b="1"/>
            </a:lvl1pPr>
          </a:lstStyle>
          <a:p>
            <a:r>
              <a:t>Αναστοχαστείτε σχετικά με τις προκαταλήψεις, τα δυνατά σας σημεία και τη σημασία της εκπαίδευσης με επίκεντρο τον εκπαιδευόμενο</a:t>
            </a:r>
          </a:p>
        </p:txBody>
      </p:sp>
      <p:sp>
        <p:nvSpPr>
          <p:cNvPr id="402" name="TextBox 4"/>
          <p:cNvSpPr txBox="1"/>
          <p:nvPr/>
        </p:nvSpPr>
        <p:spPr>
          <a:xfrm>
            <a:off x="11170919" y="7416138"/>
            <a:ext cx="14615162" cy="85036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6000" b="1" i="1">
                <a:solidFill>
                  <a:srgbClr val="FF0000"/>
                </a:solidFill>
              </a:defRPr>
            </a:lvl1pPr>
          </a:lstStyle>
          <a:p>
            <a:r>
              <a:t>Συλλογική συζήτηση</a:t>
            </a:r>
          </a:p>
        </p:txBody>
      </p:sp>
      <p:pic>
        <p:nvPicPr>
          <p:cNvPr id="403" name="Γραφικό 8" descr="Γραφικό 8"/>
          <p:cNvPicPr>
            <a:picLocks noChangeAspect="1"/>
          </p:cNvPicPr>
          <p:nvPr/>
        </p:nvPicPr>
        <p:blipFill>
          <a:blip r:embed="rId4"/>
          <a:stretch>
            <a:fillRect/>
          </a:stretch>
        </p:blipFill>
        <p:spPr>
          <a:xfrm>
            <a:off x="1524000" y="3383946"/>
            <a:ext cx="2670313" cy="2812819"/>
          </a:xfrm>
          <a:prstGeom prst="rect">
            <a:avLst/>
          </a:prstGeom>
          <a:ln w="12700">
            <a:miter lim="400000"/>
          </a:ln>
        </p:spPr>
      </p:pic>
    </p:spTree>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5" name="Freeform 2"/>
          <p:cNvSpPr/>
          <p:nvPr/>
        </p:nvSpPr>
        <p:spPr>
          <a:xfrm rot="16200000" flipH="1">
            <a:off x="-5630914" y="2171699"/>
            <a:ext cx="10287001" cy="5943602"/>
          </a:xfrm>
          <a:prstGeom prst="rect">
            <a:avLst/>
          </a:prstGeom>
          <a:blipFill>
            <a:blip r:embed="rId3"/>
            <a:stretch>
              <a:fillRect/>
            </a:stretch>
          </a:blipFill>
          <a:ln w="12700">
            <a:miter lim="400000"/>
          </a:ln>
        </p:spPr>
        <p:txBody>
          <a:bodyPr lIns="45719" rIns="45719"/>
          <a:lstStyle/>
          <a:p>
            <a:endParaRPr/>
          </a:p>
        </p:txBody>
      </p:sp>
      <p:sp>
        <p:nvSpPr>
          <p:cNvPr id="406" name="Freeform 3"/>
          <p:cNvSpPr/>
          <p:nvPr/>
        </p:nvSpPr>
        <p:spPr>
          <a:xfrm rot="10800000">
            <a:off x="304800" y="547419"/>
            <a:ext cx="1219200" cy="1219201"/>
          </a:xfrm>
          <a:prstGeom prst="rect">
            <a:avLst/>
          </a:prstGeom>
          <a:blipFill>
            <a:blip r:embed="rId4"/>
            <a:stretch>
              <a:fillRect/>
            </a:stretch>
          </a:blipFill>
          <a:ln w="12700">
            <a:miter lim="400000"/>
          </a:ln>
        </p:spPr>
        <p:txBody>
          <a:bodyPr lIns="45719" rIns="45719"/>
          <a:lstStyle/>
          <a:p>
            <a:endParaRPr/>
          </a:p>
        </p:txBody>
      </p:sp>
      <p:sp>
        <p:nvSpPr>
          <p:cNvPr id="407" name="TextBox 4"/>
          <p:cNvSpPr txBox="1"/>
          <p:nvPr/>
        </p:nvSpPr>
        <p:spPr>
          <a:xfrm>
            <a:off x="3260782" y="2121270"/>
            <a:ext cx="8442961" cy="85036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6000" b="1">
                <a:solidFill>
                  <a:srgbClr val="3F6031"/>
                </a:solidFill>
              </a:defRPr>
            </a:lvl1pPr>
          </a:lstStyle>
          <a:p>
            <a:r>
              <a:t>Δραστηριότητα C1.A3</a:t>
            </a:r>
          </a:p>
        </p:txBody>
      </p:sp>
      <p:sp>
        <p:nvSpPr>
          <p:cNvPr id="408" name="TextBox 6"/>
          <p:cNvSpPr txBox="1"/>
          <p:nvPr/>
        </p:nvSpPr>
        <p:spPr>
          <a:xfrm>
            <a:off x="2461015" y="3859755"/>
            <a:ext cx="15774727" cy="301687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indent="80010">
              <a:lnSpc>
                <a:spcPct val="115000"/>
              </a:lnSpc>
              <a:spcBef>
                <a:spcPts val="600"/>
              </a:spcBef>
              <a:defRPr sz="4500" b="1">
                <a:solidFill>
                  <a:srgbClr val="569938"/>
                </a:solidFill>
              </a:defRPr>
            </a:lvl1pPr>
          </a:lstStyle>
          <a:p>
            <a:r>
              <a:t>Ως εκπαιδευτής, πώς θα εντοπίσετε και θα προσαρμοστείτε στις διαφορετικές μαθησιακές ανάγκες, τα κίνητρα και τα επαγγελματικά πλαίσια των εκπαιδευομένων σας ώστε να διασφαλίσετε μια πραγματικά μαθητοκεντρική προσέγγιση;</a:t>
            </a:r>
          </a:p>
        </p:txBody>
      </p:sp>
    </p:spTree>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2" name="Freeform 2"/>
          <p:cNvSpPr/>
          <p:nvPr/>
        </p:nvSpPr>
        <p:spPr>
          <a:xfrm flipV="1">
            <a:off x="-4190999" y="-7340275"/>
            <a:ext cx="19829347" cy="8576195"/>
          </a:xfrm>
          <a:prstGeom prst="rect">
            <a:avLst/>
          </a:prstGeom>
          <a:blipFill>
            <a:blip r:embed="rId2"/>
            <a:stretch>
              <a:fillRect/>
            </a:stretch>
          </a:blipFill>
          <a:ln w="12700">
            <a:miter lim="400000"/>
          </a:ln>
        </p:spPr>
        <p:txBody>
          <a:bodyPr lIns="45719" rIns="45719"/>
          <a:lstStyle/>
          <a:p>
            <a:endParaRPr/>
          </a:p>
        </p:txBody>
      </p:sp>
      <p:sp>
        <p:nvSpPr>
          <p:cNvPr id="413" name="Freeform 3"/>
          <p:cNvSpPr/>
          <p:nvPr/>
        </p:nvSpPr>
        <p:spPr>
          <a:xfrm rot="10800000">
            <a:off x="16764000" y="876300"/>
            <a:ext cx="1219200" cy="1219200"/>
          </a:xfrm>
          <a:prstGeom prst="rect">
            <a:avLst/>
          </a:prstGeom>
          <a:blipFill>
            <a:blip r:embed="rId3"/>
            <a:stretch>
              <a:fillRect/>
            </a:stretch>
          </a:blipFill>
          <a:ln w="12700">
            <a:miter lim="400000"/>
          </a:ln>
        </p:spPr>
        <p:txBody>
          <a:bodyPr lIns="45719" rIns="45719"/>
          <a:lstStyle/>
          <a:p>
            <a:endParaRPr/>
          </a:p>
        </p:txBody>
      </p:sp>
      <p:sp>
        <p:nvSpPr>
          <p:cNvPr id="414" name="TextBox 4"/>
          <p:cNvSpPr txBox="1"/>
          <p:nvPr/>
        </p:nvSpPr>
        <p:spPr>
          <a:xfrm>
            <a:off x="-1607132" y="1090409"/>
            <a:ext cx="16596362" cy="79098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r">
              <a:defRPr sz="5400" b="1"/>
            </a:lvl1pPr>
          </a:lstStyle>
          <a:p>
            <a:r>
              <a:t>Μαθητοκεντρική προσέγγιση</a:t>
            </a:r>
          </a:p>
        </p:txBody>
      </p:sp>
      <p:sp>
        <p:nvSpPr>
          <p:cNvPr id="415" name="TextBox 5"/>
          <p:cNvSpPr txBox="1"/>
          <p:nvPr/>
        </p:nvSpPr>
        <p:spPr>
          <a:xfrm>
            <a:off x="5303520" y="3705369"/>
            <a:ext cx="11643360" cy="21409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nSpc>
                <a:spcPct val="107000"/>
              </a:lnSpc>
              <a:spcBef>
                <a:spcPts val="800"/>
              </a:spcBef>
              <a:defRPr sz="4500" b="1"/>
            </a:lvl1pPr>
          </a:lstStyle>
          <a:p>
            <a:r>
              <a:t>Λάβετε υπόψη τις διαφορές στο υπόβαθρο, την εμπειρία και την ωριμότητα της μάθησης στους τομείς της ΕΕΚ και του πολιτισμού.</a:t>
            </a:r>
          </a:p>
        </p:txBody>
      </p:sp>
      <p:sp>
        <p:nvSpPr>
          <p:cNvPr id="416" name="TextBox 4"/>
          <p:cNvSpPr txBox="1"/>
          <p:nvPr/>
        </p:nvSpPr>
        <p:spPr>
          <a:xfrm>
            <a:off x="11170919" y="7416138"/>
            <a:ext cx="14615162" cy="85036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6000" b="1" i="1">
                <a:solidFill>
                  <a:srgbClr val="FF0000"/>
                </a:solidFill>
              </a:defRPr>
            </a:lvl1pPr>
          </a:lstStyle>
          <a:p>
            <a:r>
              <a:t>Συλλογική συζήτηση</a:t>
            </a:r>
          </a:p>
        </p:txBody>
      </p:sp>
      <p:pic>
        <p:nvPicPr>
          <p:cNvPr id="417" name="Γραφικό 3" descr="Γραφικό 3"/>
          <p:cNvPicPr>
            <a:picLocks noChangeAspect="1"/>
          </p:cNvPicPr>
          <p:nvPr/>
        </p:nvPicPr>
        <p:blipFill>
          <a:blip r:embed="rId4"/>
          <a:stretch>
            <a:fillRect/>
          </a:stretch>
        </p:blipFill>
        <p:spPr>
          <a:xfrm>
            <a:off x="838200" y="2933700"/>
            <a:ext cx="3810000" cy="3810000"/>
          </a:xfrm>
          <a:prstGeom prst="rect">
            <a:avLst/>
          </a:prstGeom>
          <a:ln w="12700">
            <a:miter lim="400000"/>
          </a:ln>
        </p:spPr>
      </p:pic>
    </p:spTree>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 name="Freeform 2"/>
          <p:cNvSpPr/>
          <p:nvPr/>
        </p:nvSpPr>
        <p:spPr>
          <a:xfrm rot="16200000" flipH="1">
            <a:off x="-5488733" y="2171699"/>
            <a:ext cx="10287001" cy="5943602"/>
          </a:xfrm>
          <a:prstGeom prst="rect">
            <a:avLst/>
          </a:prstGeom>
          <a:blipFill>
            <a:blip r:embed="rId3"/>
            <a:stretch>
              <a:fillRect/>
            </a:stretch>
          </a:blipFill>
          <a:ln w="12700">
            <a:miter lim="400000"/>
          </a:ln>
        </p:spPr>
        <p:txBody>
          <a:bodyPr lIns="45719" rIns="45719"/>
          <a:lstStyle/>
          <a:p>
            <a:endParaRPr/>
          </a:p>
        </p:txBody>
      </p:sp>
      <p:sp>
        <p:nvSpPr>
          <p:cNvPr id="420" name="Freeform 3"/>
          <p:cNvSpPr/>
          <p:nvPr/>
        </p:nvSpPr>
        <p:spPr>
          <a:xfrm rot="10800000">
            <a:off x="304800" y="547419"/>
            <a:ext cx="1219200" cy="1219201"/>
          </a:xfrm>
          <a:prstGeom prst="rect">
            <a:avLst/>
          </a:prstGeom>
          <a:blipFill>
            <a:blip r:embed="rId4"/>
            <a:stretch>
              <a:fillRect/>
            </a:stretch>
          </a:blipFill>
          <a:ln w="12700">
            <a:miter lim="400000"/>
          </a:ln>
        </p:spPr>
        <p:txBody>
          <a:bodyPr lIns="45719" rIns="45719"/>
          <a:lstStyle/>
          <a:p>
            <a:endParaRPr/>
          </a:p>
        </p:txBody>
      </p:sp>
      <p:sp>
        <p:nvSpPr>
          <p:cNvPr id="421" name="TextBox 4"/>
          <p:cNvSpPr txBox="1"/>
          <p:nvPr/>
        </p:nvSpPr>
        <p:spPr>
          <a:xfrm>
            <a:off x="3243009" y="2298996"/>
            <a:ext cx="8442961" cy="85036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6000" b="1">
                <a:solidFill>
                  <a:srgbClr val="3F6031"/>
                </a:solidFill>
              </a:defRPr>
            </a:lvl1pPr>
          </a:lstStyle>
          <a:p>
            <a:r>
              <a:t>Δραστηριότητα C1.A4</a:t>
            </a:r>
          </a:p>
        </p:txBody>
      </p:sp>
      <p:sp>
        <p:nvSpPr>
          <p:cNvPr id="422" name="TextBox 6"/>
          <p:cNvSpPr txBox="1"/>
          <p:nvPr/>
        </p:nvSpPr>
        <p:spPr>
          <a:xfrm>
            <a:off x="2567651" y="3806438"/>
            <a:ext cx="15774726" cy="301687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indent="80010">
              <a:lnSpc>
                <a:spcPct val="115000"/>
              </a:lnSpc>
              <a:spcBef>
                <a:spcPts val="600"/>
              </a:spcBef>
              <a:defRPr sz="4500" b="1">
                <a:solidFill>
                  <a:srgbClr val="569938"/>
                </a:solidFill>
              </a:defRPr>
            </a:lvl1pPr>
          </a:lstStyle>
          <a:p>
            <a:r>
              <a:t>Ποιες μεθοδολογίες διδασκαλίας και κατάρτισης από το μάθημα (π.χ. παιχνίδι ρόλων, προσομοίωση, Ανεστραμμένη τάξη/Flipped classroom) αισθάνεστε πιο άνετα να εφαρμόσετε και ποιες σας φαίνονται πιο απαιτητικές; Γιατί;</a:t>
            </a:r>
          </a:p>
        </p:txBody>
      </p:sp>
    </p:spTree>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6" name="Freeform 2"/>
          <p:cNvSpPr/>
          <p:nvPr/>
        </p:nvSpPr>
        <p:spPr>
          <a:xfrm flipV="1">
            <a:off x="-4190999" y="-7340275"/>
            <a:ext cx="19829347" cy="8576195"/>
          </a:xfrm>
          <a:prstGeom prst="rect">
            <a:avLst/>
          </a:prstGeom>
          <a:blipFill>
            <a:blip r:embed="rId2"/>
            <a:stretch>
              <a:fillRect/>
            </a:stretch>
          </a:blipFill>
          <a:ln w="12700">
            <a:miter lim="400000"/>
          </a:ln>
        </p:spPr>
        <p:txBody>
          <a:bodyPr lIns="45719" rIns="45719"/>
          <a:lstStyle/>
          <a:p>
            <a:endParaRPr/>
          </a:p>
        </p:txBody>
      </p:sp>
      <p:sp>
        <p:nvSpPr>
          <p:cNvPr id="427" name="Freeform 3"/>
          <p:cNvSpPr/>
          <p:nvPr/>
        </p:nvSpPr>
        <p:spPr>
          <a:xfrm rot="10800000">
            <a:off x="16764000" y="876300"/>
            <a:ext cx="1219200" cy="1219200"/>
          </a:xfrm>
          <a:prstGeom prst="rect">
            <a:avLst/>
          </a:prstGeom>
          <a:blipFill>
            <a:blip r:embed="rId3"/>
            <a:stretch>
              <a:fillRect/>
            </a:stretch>
          </a:blipFill>
          <a:ln w="12700">
            <a:miter lim="400000"/>
          </a:ln>
        </p:spPr>
        <p:txBody>
          <a:bodyPr lIns="45719" rIns="45719"/>
          <a:lstStyle/>
          <a:p>
            <a:endParaRPr/>
          </a:p>
        </p:txBody>
      </p:sp>
      <p:sp>
        <p:nvSpPr>
          <p:cNvPr id="428" name="TextBox 4"/>
          <p:cNvSpPr txBox="1"/>
          <p:nvPr/>
        </p:nvSpPr>
        <p:spPr>
          <a:xfrm>
            <a:off x="45719" y="990712"/>
            <a:ext cx="16596362" cy="79098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r">
              <a:defRPr sz="5400" b="1"/>
            </a:lvl1pPr>
          </a:lstStyle>
          <a:p>
            <a:r>
              <a:t>Προσεγγίσεις διδασκαλίας και κατάρτισης</a:t>
            </a:r>
          </a:p>
        </p:txBody>
      </p:sp>
      <p:sp>
        <p:nvSpPr>
          <p:cNvPr id="429" name="TextBox 5"/>
          <p:cNvSpPr txBox="1"/>
          <p:nvPr/>
        </p:nvSpPr>
        <p:spPr>
          <a:xfrm>
            <a:off x="4693920" y="3993632"/>
            <a:ext cx="11643360" cy="287950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nSpc>
                <a:spcPct val="107000"/>
              </a:lnSpc>
              <a:spcBef>
                <a:spcPts val="800"/>
              </a:spcBef>
              <a:defRPr sz="4500" b="1"/>
            </a:lvl1pPr>
          </a:lstStyle>
          <a:p>
            <a:r>
              <a:t>Σκεφτείτε τις περιοχές στις οποίες αισθάνεστε άνετα και τις περιοχές που χρειάζονται περαιτέρω βελτίωση/ανάπτυξη όταν διευκολύνετε την ενεργό μάθηση </a:t>
            </a:r>
          </a:p>
        </p:txBody>
      </p:sp>
      <p:sp>
        <p:nvSpPr>
          <p:cNvPr id="430" name="TextBox 4"/>
          <p:cNvSpPr txBox="1"/>
          <p:nvPr/>
        </p:nvSpPr>
        <p:spPr>
          <a:xfrm>
            <a:off x="11170919" y="7416138"/>
            <a:ext cx="14615162" cy="85036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6000" b="1" i="1">
                <a:solidFill>
                  <a:srgbClr val="FF0000"/>
                </a:solidFill>
              </a:defRPr>
            </a:lvl1pPr>
          </a:lstStyle>
          <a:p>
            <a:r>
              <a:t>Συλλογική συζήτηση</a:t>
            </a:r>
          </a:p>
        </p:txBody>
      </p:sp>
      <p:pic>
        <p:nvPicPr>
          <p:cNvPr id="431" name="Γραφικό 32" descr="Γραφικό 32"/>
          <p:cNvPicPr>
            <a:picLocks noChangeAspect="1"/>
          </p:cNvPicPr>
          <p:nvPr/>
        </p:nvPicPr>
        <p:blipFill>
          <a:blip r:embed="rId4"/>
          <a:stretch>
            <a:fillRect/>
          </a:stretch>
        </p:blipFill>
        <p:spPr>
          <a:xfrm>
            <a:off x="762000" y="2975846"/>
            <a:ext cx="3276599" cy="3254948"/>
          </a:xfrm>
          <a:prstGeom prst="rect">
            <a:avLst/>
          </a:prstGeom>
          <a:ln w="12700">
            <a:miter lim="400000"/>
          </a:ln>
        </p:spPr>
      </p:pic>
    </p:spTree>
  </p:cSld>
  <p:clrMapOvr>
    <a:masterClrMapping/>
  </p:clrMapOvr>
  <p:transition spd="med"/>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3" name="Freeform 2"/>
          <p:cNvSpPr/>
          <p:nvPr/>
        </p:nvSpPr>
        <p:spPr>
          <a:xfrm rot="16200000" flipH="1">
            <a:off x="-5666459" y="2171699"/>
            <a:ext cx="10287001" cy="5943602"/>
          </a:xfrm>
          <a:prstGeom prst="rect">
            <a:avLst/>
          </a:prstGeom>
          <a:blipFill>
            <a:blip r:embed="rId3"/>
            <a:stretch>
              <a:fillRect/>
            </a:stretch>
          </a:blipFill>
          <a:ln w="12700">
            <a:miter lim="400000"/>
          </a:ln>
        </p:spPr>
        <p:txBody>
          <a:bodyPr lIns="45719" rIns="45719"/>
          <a:lstStyle/>
          <a:p>
            <a:endParaRPr/>
          </a:p>
        </p:txBody>
      </p:sp>
      <p:sp>
        <p:nvSpPr>
          <p:cNvPr id="434" name="Freeform 3"/>
          <p:cNvSpPr/>
          <p:nvPr/>
        </p:nvSpPr>
        <p:spPr>
          <a:xfrm rot="10800000">
            <a:off x="304800" y="547419"/>
            <a:ext cx="1219200" cy="1219201"/>
          </a:xfrm>
          <a:prstGeom prst="rect">
            <a:avLst/>
          </a:prstGeom>
          <a:blipFill>
            <a:blip r:embed="rId4"/>
            <a:stretch>
              <a:fillRect/>
            </a:stretch>
          </a:blipFill>
          <a:ln w="12700">
            <a:miter lim="400000"/>
          </a:ln>
        </p:spPr>
        <p:txBody>
          <a:bodyPr lIns="45719" rIns="45719"/>
          <a:lstStyle/>
          <a:p>
            <a:endParaRPr/>
          </a:p>
        </p:txBody>
      </p:sp>
      <p:sp>
        <p:nvSpPr>
          <p:cNvPr id="435" name="TextBox 4"/>
          <p:cNvSpPr txBox="1"/>
          <p:nvPr/>
        </p:nvSpPr>
        <p:spPr>
          <a:xfrm>
            <a:off x="3314100" y="2512267"/>
            <a:ext cx="8442960" cy="85036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6000" b="1">
                <a:solidFill>
                  <a:srgbClr val="3F6031"/>
                </a:solidFill>
              </a:defRPr>
            </a:lvl1pPr>
          </a:lstStyle>
          <a:p>
            <a:r>
              <a:t>Δραστηριότητα C1.A5</a:t>
            </a:r>
          </a:p>
        </p:txBody>
      </p:sp>
      <p:sp>
        <p:nvSpPr>
          <p:cNvPr id="436" name="TextBox 6"/>
          <p:cNvSpPr txBox="1"/>
          <p:nvPr/>
        </p:nvSpPr>
        <p:spPr>
          <a:xfrm>
            <a:off x="2389925" y="4179662"/>
            <a:ext cx="15774726" cy="380123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indent="80010">
              <a:lnSpc>
                <a:spcPct val="115000"/>
              </a:lnSpc>
              <a:spcBef>
                <a:spcPts val="600"/>
              </a:spcBef>
              <a:defRPr sz="4500" b="1">
                <a:solidFill>
                  <a:srgbClr val="569938"/>
                </a:solidFill>
              </a:defRPr>
            </a:lvl1pPr>
          </a:lstStyle>
          <a:p>
            <a:r>
              <a:t>Πώς ορίζετε την «ικανότητα» (competence) στον επαγγελματικό σας τομέα και πώς θα διασφαλίσετε ότι η εκπαίδευσή σας βοηθά τους εκπαιδευόμενους να αναπτύξουν όχι μόνο δεξιότητες, αλλά και την κατάλληλη γνώση και στάση ώστε να αποδίδουν αποτελεσματικά;</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 name="Freeform 2"/>
          <p:cNvSpPr/>
          <p:nvPr/>
        </p:nvSpPr>
        <p:spPr>
          <a:xfrm flipV="1">
            <a:off x="-4190999" y="-7340275"/>
            <a:ext cx="19829347" cy="8576195"/>
          </a:xfrm>
          <a:prstGeom prst="rect">
            <a:avLst/>
          </a:prstGeom>
          <a:blipFill>
            <a:blip r:embed="rId3"/>
            <a:stretch>
              <a:fillRect/>
            </a:stretch>
          </a:blipFill>
          <a:ln w="12700">
            <a:miter lim="400000"/>
          </a:ln>
        </p:spPr>
        <p:txBody>
          <a:bodyPr lIns="45719" rIns="45719"/>
          <a:lstStyle/>
          <a:p>
            <a:endParaRPr/>
          </a:p>
        </p:txBody>
      </p:sp>
      <p:sp>
        <p:nvSpPr>
          <p:cNvPr id="122" name="Freeform 3"/>
          <p:cNvSpPr/>
          <p:nvPr/>
        </p:nvSpPr>
        <p:spPr>
          <a:xfrm rot="10800000">
            <a:off x="16764000" y="876300"/>
            <a:ext cx="1219200" cy="1219200"/>
          </a:xfrm>
          <a:prstGeom prst="rect">
            <a:avLst/>
          </a:prstGeom>
          <a:blipFill>
            <a:blip r:embed="rId4"/>
            <a:stretch>
              <a:fillRect/>
            </a:stretch>
          </a:blipFill>
          <a:ln w="12700">
            <a:miter lim="400000"/>
          </a:ln>
        </p:spPr>
        <p:txBody>
          <a:bodyPr lIns="45719" rIns="45719"/>
          <a:lstStyle/>
          <a:p>
            <a:endParaRPr/>
          </a:p>
        </p:txBody>
      </p:sp>
      <p:sp>
        <p:nvSpPr>
          <p:cNvPr id="123" name="TextBox 4"/>
          <p:cNvSpPr txBox="1"/>
          <p:nvPr/>
        </p:nvSpPr>
        <p:spPr>
          <a:xfrm>
            <a:off x="960119" y="1148176"/>
            <a:ext cx="15605762" cy="152609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5000" b="1"/>
            </a:lvl1pPr>
          </a:lstStyle>
          <a:p>
            <a:r>
              <a:t>Μάθημα 1 – Μάθηση βασισμένη στις ικανότητες (Competence-based learning)</a:t>
            </a:r>
          </a:p>
        </p:txBody>
      </p:sp>
      <p:sp>
        <p:nvSpPr>
          <p:cNvPr id="124" name="TextBox 19"/>
          <p:cNvSpPr txBox="1"/>
          <p:nvPr/>
        </p:nvSpPr>
        <p:spPr>
          <a:xfrm>
            <a:off x="4366061" y="4686300"/>
            <a:ext cx="11146402" cy="252509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nSpc>
                <a:spcPct val="107000"/>
              </a:lnSpc>
              <a:spcBef>
                <a:spcPts val="800"/>
              </a:spcBef>
              <a:defRPr sz="3600"/>
            </a:pPr>
            <a:r>
              <a:t>•    Ικανότητα = Δεξιότητες + Γνώσεις + Στάσεις</a:t>
            </a:r>
          </a:p>
          <a:p>
            <a:pPr>
              <a:lnSpc>
                <a:spcPct val="107000"/>
              </a:lnSpc>
              <a:spcBef>
                <a:spcPts val="800"/>
              </a:spcBef>
              <a:defRPr sz="3600"/>
            </a:pPr>
            <a:r>
              <a:t>•    Εξαρτώνται από το συγκεκριμένο πλαίσιο και μπορούν να μετρηθούν</a:t>
            </a:r>
          </a:p>
          <a:p>
            <a:pPr>
              <a:lnSpc>
                <a:spcPct val="107000"/>
              </a:lnSpc>
              <a:spcBef>
                <a:spcPts val="800"/>
              </a:spcBef>
              <a:defRPr sz="3600"/>
            </a:pPr>
            <a:r>
              <a:t>•    Κριτήρια απόδοσης για την αξιολόγηση των ικανοτήτων</a:t>
            </a:r>
          </a:p>
        </p:txBody>
      </p:sp>
      <p:pic>
        <p:nvPicPr>
          <p:cNvPr id="125" name="Γραφικό 22" descr="Γραφικό 22"/>
          <p:cNvPicPr>
            <a:picLocks noChangeAspect="1"/>
          </p:cNvPicPr>
          <p:nvPr/>
        </p:nvPicPr>
        <p:blipFill>
          <a:blip r:embed="rId5"/>
          <a:stretch>
            <a:fillRect/>
          </a:stretch>
        </p:blipFill>
        <p:spPr>
          <a:xfrm>
            <a:off x="609600" y="4076700"/>
            <a:ext cx="3247801" cy="3124200"/>
          </a:xfrm>
          <a:prstGeom prst="rect">
            <a:avLst/>
          </a:prstGeom>
          <a:ln w="12700">
            <a:miter lim="400000"/>
          </a:ln>
        </p:spPr>
      </p:pic>
    </p:spTree>
  </p:cSld>
  <p:clrMapOvr>
    <a:masterClrMapping/>
  </p:clrMapOvr>
  <p:transition spd="med"/>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 name="Freeform 2"/>
          <p:cNvSpPr/>
          <p:nvPr/>
        </p:nvSpPr>
        <p:spPr>
          <a:xfrm flipV="1">
            <a:off x="-4190999" y="-7340275"/>
            <a:ext cx="19829347" cy="8576195"/>
          </a:xfrm>
          <a:prstGeom prst="rect">
            <a:avLst/>
          </a:prstGeom>
          <a:blipFill>
            <a:blip r:embed="rId2"/>
            <a:stretch>
              <a:fillRect/>
            </a:stretch>
          </a:blipFill>
          <a:ln w="12700">
            <a:miter lim="400000"/>
          </a:ln>
        </p:spPr>
        <p:txBody>
          <a:bodyPr lIns="45719" rIns="45719"/>
          <a:lstStyle/>
          <a:p>
            <a:endParaRPr/>
          </a:p>
        </p:txBody>
      </p:sp>
      <p:sp>
        <p:nvSpPr>
          <p:cNvPr id="441" name="Freeform 3"/>
          <p:cNvSpPr/>
          <p:nvPr/>
        </p:nvSpPr>
        <p:spPr>
          <a:xfrm rot="10800000">
            <a:off x="16764000" y="876300"/>
            <a:ext cx="1219200" cy="1219200"/>
          </a:xfrm>
          <a:prstGeom prst="rect">
            <a:avLst/>
          </a:prstGeom>
          <a:blipFill>
            <a:blip r:embed="rId3"/>
            <a:stretch>
              <a:fillRect/>
            </a:stretch>
          </a:blipFill>
          <a:ln w="12700">
            <a:miter lim="400000"/>
          </a:ln>
        </p:spPr>
        <p:txBody>
          <a:bodyPr lIns="45719" rIns="45719"/>
          <a:lstStyle/>
          <a:p>
            <a:endParaRPr/>
          </a:p>
        </p:txBody>
      </p:sp>
      <p:sp>
        <p:nvSpPr>
          <p:cNvPr id="442" name="TextBox 4"/>
          <p:cNvSpPr txBox="1"/>
          <p:nvPr/>
        </p:nvSpPr>
        <p:spPr>
          <a:xfrm>
            <a:off x="45719" y="990712"/>
            <a:ext cx="16596362" cy="79098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r">
              <a:defRPr sz="5400" b="1"/>
            </a:lvl1pPr>
          </a:lstStyle>
          <a:p>
            <a:r>
              <a:t>Ανάπτυξη συνολικής αξιολόγησης με βάση τις ικανότητες</a:t>
            </a:r>
          </a:p>
        </p:txBody>
      </p:sp>
      <p:sp>
        <p:nvSpPr>
          <p:cNvPr id="443" name="TextBox 5"/>
          <p:cNvSpPr txBox="1"/>
          <p:nvPr/>
        </p:nvSpPr>
        <p:spPr>
          <a:xfrm>
            <a:off x="4693920" y="3735621"/>
            <a:ext cx="11643360" cy="21409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nSpc>
                <a:spcPct val="107000"/>
              </a:lnSpc>
              <a:spcBef>
                <a:spcPts val="800"/>
              </a:spcBef>
              <a:defRPr sz="4500" b="1"/>
            </a:lvl1pPr>
          </a:lstStyle>
          <a:p>
            <a:r>
              <a:t>Σκεφτείτε πώς να διδάξετε για την ολιστική ικανότητα, όχι μόνο για την εκτέλεση εργασιών Π.χ.: Πρόκειται να εκπαιδεύσετε…</a:t>
            </a:r>
          </a:p>
        </p:txBody>
      </p:sp>
      <p:sp>
        <p:nvSpPr>
          <p:cNvPr id="444" name="TextBox 4"/>
          <p:cNvSpPr txBox="1"/>
          <p:nvPr/>
        </p:nvSpPr>
        <p:spPr>
          <a:xfrm>
            <a:off x="11170919" y="7416138"/>
            <a:ext cx="14615162" cy="85036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6000" b="1" i="1">
                <a:solidFill>
                  <a:srgbClr val="FF0000"/>
                </a:solidFill>
              </a:defRPr>
            </a:lvl1pPr>
          </a:lstStyle>
          <a:p>
            <a:r>
              <a:t>Συλλογική συζήτηση</a:t>
            </a:r>
          </a:p>
        </p:txBody>
      </p:sp>
      <p:pic>
        <p:nvPicPr>
          <p:cNvPr id="445" name="Γραφικό 8" descr="Γραφικό 8"/>
          <p:cNvPicPr>
            <a:picLocks noChangeAspect="1"/>
          </p:cNvPicPr>
          <p:nvPr/>
        </p:nvPicPr>
        <p:blipFill>
          <a:blip r:embed="rId4"/>
          <a:stretch>
            <a:fillRect/>
          </a:stretch>
        </p:blipFill>
        <p:spPr>
          <a:xfrm>
            <a:off x="1295400" y="3619500"/>
            <a:ext cx="2895600" cy="2514600"/>
          </a:xfrm>
          <a:prstGeom prst="rect">
            <a:avLst/>
          </a:prstGeom>
          <a:ln w="12700">
            <a:miter lim="400000"/>
          </a:ln>
        </p:spPr>
      </p:pic>
    </p:spTree>
  </p:cSld>
  <p:clrMapOvr>
    <a:masterClrMapping/>
  </p:clrMapOvr>
  <p:transition spd="med"/>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7" name="Freeform 2"/>
          <p:cNvSpPr/>
          <p:nvPr/>
        </p:nvSpPr>
        <p:spPr>
          <a:xfrm rot="5400000" flipV="1">
            <a:off x="-4991100" y="2171699"/>
            <a:ext cx="10287001" cy="5943602"/>
          </a:xfrm>
          <a:prstGeom prst="rect">
            <a:avLst/>
          </a:prstGeom>
          <a:blipFill>
            <a:blip r:embed="rId3"/>
            <a:stretch>
              <a:fillRect/>
            </a:stretch>
          </a:blipFill>
          <a:ln w="12700">
            <a:miter lim="400000"/>
          </a:ln>
        </p:spPr>
        <p:txBody>
          <a:bodyPr lIns="45719" rIns="45719"/>
          <a:lstStyle/>
          <a:p>
            <a:endParaRPr/>
          </a:p>
        </p:txBody>
      </p:sp>
      <p:sp>
        <p:nvSpPr>
          <p:cNvPr id="448" name="Freeform 3"/>
          <p:cNvSpPr/>
          <p:nvPr/>
        </p:nvSpPr>
        <p:spPr>
          <a:xfrm rot="10800000">
            <a:off x="304800" y="547419"/>
            <a:ext cx="1219200" cy="1219201"/>
          </a:xfrm>
          <a:prstGeom prst="rect">
            <a:avLst/>
          </a:prstGeom>
          <a:blipFill>
            <a:blip r:embed="rId4"/>
            <a:stretch>
              <a:fillRect/>
            </a:stretch>
          </a:blipFill>
          <a:ln w="12700">
            <a:miter lim="400000"/>
          </a:ln>
        </p:spPr>
        <p:txBody>
          <a:bodyPr lIns="45719" rIns="45719"/>
          <a:lstStyle/>
          <a:p>
            <a:endParaRPr/>
          </a:p>
        </p:txBody>
      </p:sp>
      <p:sp>
        <p:nvSpPr>
          <p:cNvPr id="449" name="TextBox 4"/>
          <p:cNvSpPr txBox="1"/>
          <p:nvPr/>
        </p:nvSpPr>
        <p:spPr>
          <a:xfrm>
            <a:off x="3616234" y="2611127"/>
            <a:ext cx="12633961" cy="85036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6000" b="1">
                <a:solidFill>
                  <a:srgbClr val="3F6031"/>
                </a:solidFill>
              </a:defRPr>
            </a:lvl1pPr>
          </a:lstStyle>
          <a:p>
            <a:r>
              <a:t>Κλείσιμο σεμιναρίου</a:t>
            </a:r>
          </a:p>
        </p:txBody>
      </p:sp>
      <p:sp>
        <p:nvSpPr>
          <p:cNvPr id="450" name="TextBox 6"/>
          <p:cNvSpPr txBox="1"/>
          <p:nvPr/>
        </p:nvSpPr>
        <p:spPr>
          <a:xfrm>
            <a:off x="3114590" y="4036895"/>
            <a:ext cx="15774727" cy="221321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indent="176212">
              <a:spcBef>
                <a:spcPts val="1200"/>
              </a:spcBef>
              <a:defRPr sz="4500" b="1">
                <a:solidFill>
                  <a:srgbClr val="FF0000"/>
                </a:solidFill>
              </a:defRPr>
            </a:pPr>
            <a:r>
              <a:t>! </a:t>
            </a:r>
            <a:r>
              <a:rPr>
                <a:solidFill>
                  <a:srgbClr val="000000"/>
                </a:solidFill>
              </a:rPr>
              <a:t>    Δια βίου μάθηση = στρατηγικό πλεονέκτημα</a:t>
            </a:r>
          </a:p>
          <a:p>
            <a:pPr indent="176212">
              <a:spcBef>
                <a:spcPts val="1200"/>
              </a:spcBef>
              <a:defRPr sz="4500" b="1">
                <a:solidFill>
                  <a:srgbClr val="FF0000"/>
                </a:solidFill>
              </a:defRPr>
            </a:pPr>
            <a:r>
              <a:t>! </a:t>
            </a:r>
            <a:r>
              <a:rPr>
                <a:solidFill>
                  <a:srgbClr val="000000"/>
                </a:solidFill>
              </a:rPr>
              <a:t>    Οι τέχνες χρειάζονται προσαρμοστική, καινοτόμο εκπαίδευση</a:t>
            </a:r>
          </a:p>
        </p:txBody>
      </p:sp>
    </p:spTree>
  </p:cSld>
  <p:clrMapOvr>
    <a:masterClrMapping/>
  </p:clrMapOvr>
  <p:transition spd="med"/>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4" name="Freeform 2"/>
          <p:cNvSpPr/>
          <p:nvPr/>
        </p:nvSpPr>
        <p:spPr>
          <a:xfrm rot="5400000" flipV="1">
            <a:off x="-4991100" y="2171699"/>
            <a:ext cx="10287001" cy="5943602"/>
          </a:xfrm>
          <a:prstGeom prst="rect">
            <a:avLst/>
          </a:prstGeom>
          <a:blipFill>
            <a:blip r:embed="rId3"/>
            <a:stretch>
              <a:fillRect/>
            </a:stretch>
          </a:blipFill>
          <a:ln w="12700">
            <a:miter lim="400000"/>
          </a:ln>
        </p:spPr>
        <p:txBody>
          <a:bodyPr lIns="45719" rIns="45719"/>
          <a:lstStyle/>
          <a:p>
            <a:endParaRPr/>
          </a:p>
        </p:txBody>
      </p:sp>
      <p:sp>
        <p:nvSpPr>
          <p:cNvPr id="455" name="Freeform 3"/>
          <p:cNvSpPr/>
          <p:nvPr/>
        </p:nvSpPr>
        <p:spPr>
          <a:xfrm rot="10800000">
            <a:off x="304800" y="547419"/>
            <a:ext cx="1219200" cy="1219201"/>
          </a:xfrm>
          <a:prstGeom prst="rect">
            <a:avLst/>
          </a:prstGeom>
          <a:blipFill>
            <a:blip r:embed="rId4"/>
            <a:stretch>
              <a:fillRect/>
            </a:stretch>
          </a:blipFill>
          <a:ln w="12700">
            <a:miter lim="400000"/>
          </a:ln>
        </p:spPr>
        <p:txBody>
          <a:bodyPr lIns="45719" rIns="45719"/>
          <a:lstStyle/>
          <a:p>
            <a:endParaRPr/>
          </a:p>
        </p:txBody>
      </p:sp>
      <p:sp>
        <p:nvSpPr>
          <p:cNvPr id="456" name="TextBox 4"/>
          <p:cNvSpPr txBox="1"/>
          <p:nvPr/>
        </p:nvSpPr>
        <p:spPr>
          <a:xfrm>
            <a:off x="3438507" y="2468946"/>
            <a:ext cx="16025897" cy="177746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6000" b="1">
                <a:solidFill>
                  <a:srgbClr val="3F6031"/>
                </a:solidFill>
              </a:defRPr>
            </a:lvl1pPr>
          </a:lstStyle>
          <a:p>
            <a:r>
              <a:t>Κεφάλαιο 1 Αναστοχασμός και βασικά συμπεράσματα</a:t>
            </a:r>
          </a:p>
        </p:txBody>
      </p:sp>
      <p:sp>
        <p:nvSpPr>
          <p:cNvPr id="457" name="TextBox 6"/>
          <p:cNvSpPr txBox="1"/>
          <p:nvPr/>
        </p:nvSpPr>
        <p:spPr>
          <a:xfrm>
            <a:off x="2943229" y="4855338"/>
            <a:ext cx="15774726" cy="193643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marL="722312" indent="-546100">
              <a:spcBef>
                <a:spcPts val="1200"/>
              </a:spcBef>
              <a:buClr>
                <a:srgbClr val="FF0000"/>
              </a:buClr>
              <a:buSzPct val="100000"/>
              <a:buFont typeface="Calibri"/>
              <a:buChar char="?"/>
              <a:defRPr sz="3500" b="1"/>
            </a:pPr>
            <a:r>
              <a:t>Ποιες είναι οι 2–3 λέξεις-κλειδιά που κρατάτε από αυτό το κεφάλαιο;</a:t>
            </a:r>
          </a:p>
          <a:p>
            <a:pPr marL="722312" indent="-546100">
              <a:spcBef>
                <a:spcPts val="1200"/>
              </a:spcBef>
              <a:buClr>
                <a:srgbClr val="FF0000"/>
              </a:buClr>
              <a:buSzPct val="100000"/>
              <a:buFont typeface="Calibri"/>
              <a:buChar char="?"/>
              <a:defRPr sz="3500" b="1"/>
            </a:pPr>
            <a:r>
              <a:t>Γιατί ξεχωρίζουν για εσάς;</a:t>
            </a:r>
          </a:p>
          <a:p>
            <a:pPr marL="722312" indent="-546100">
              <a:spcBef>
                <a:spcPts val="1200"/>
              </a:spcBef>
              <a:buClr>
                <a:srgbClr val="FF0000"/>
              </a:buClr>
              <a:buSzPct val="100000"/>
              <a:buFont typeface="Calibri"/>
              <a:buChar char="?"/>
              <a:defRPr sz="3500" b="1"/>
            </a:pPr>
            <a:r>
              <a:t>Μοιραστείτε τες με την ομάδα και ακούστε τα κοινά σημεία που προκύπτουν.</a:t>
            </a:r>
          </a:p>
        </p:txBody>
      </p:sp>
    </p:spTree>
  </p:cSld>
  <p:clrMapOvr>
    <a:masterClrMapping/>
  </p:clrMapOvr>
  <p:transition spd="med"/>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1" name="Freeform 2"/>
          <p:cNvSpPr/>
          <p:nvPr/>
        </p:nvSpPr>
        <p:spPr>
          <a:xfrm rot="10800000">
            <a:off x="-1" y="-2260784"/>
            <a:ext cx="18515826" cy="8008096"/>
          </a:xfrm>
          <a:prstGeom prst="rect">
            <a:avLst/>
          </a:prstGeom>
          <a:blipFill>
            <a:blip r:embed="rId2"/>
            <a:stretch>
              <a:fillRect/>
            </a:stretch>
          </a:blipFill>
          <a:ln w="12700">
            <a:miter lim="400000"/>
          </a:ln>
        </p:spPr>
        <p:txBody>
          <a:bodyPr lIns="45719" rIns="45719"/>
          <a:lstStyle/>
          <a:p>
            <a:endParaRPr/>
          </a:p>
        </p:txBody>
      </p:sp>
      <p:sp>
        <p:nvSpPr>
          <p:cNvPr id="462" name="Freeform 3"/>
          <p:cNvSpPr/>
          <p:nvPr/>
        </p:nvSpPr>
        <p:spPr>
          <a:xfrm rot="992556" flipV="1">
            <a:off x="2884893" y="-4357319"/>
            <a:ext cx="16531572" cy="7149905"/>
          </a:xfrm>
          <a:prstGeom prst="rect">
            <a:avLst/>
          </a:prstGeom>
          <a:blipFill>
            <a:blip r:embed="rId2"/>
            <a:stretch>
              <a:fillRect/>
            </a:stretch>
          </a:blipFill>
          <a:ln w="12700">
            <a:miter lim="400000"/>
          </a:ln>
        </p:spPr>
        <p:txBody>
          <a:bodyPr lIns="45719" rIns="45719"/>
          <a:lstStyle/>
          <a:p>
            <a:endParaRPr/>
          </a:p>
        </p:txBody>
      </p:sp>
      <p:sp>
        <p:nvSpPr>
          <p:cNvPr id="463" name="Freeform 4"/>
          <p:cNvSpPr/>
          <p:nvPr/>
        </p:nvSpPr>
        <p:spPr>
          <a:xfrm rot="10800000">
            <a:off x="15687726" y="3362972"/>
            <a:ext cx="1571575" cy="1571574"/>
          </a:xfrm>
          <a:prstGeom prst="rect">
            <a:avLst/>
          </a:prstGeom>
          <a:blipFill>
            <a:blip r:embed="rId3"/>
            <a:stretch>
              <a:fillRect/>
            </a:stretch>
          </a:blipFill>
          <a:ln w="12700">
            <a:miter lim="400000"/>
          </a:ln>
        </p:spPr>
        <p:txBody>
          <a:bodyPr lIns="45719" rIns="45719"/>
          <a:lstStyle/>
          <a:p>
            <a:endParaRPr/>
          </a:p>
        </p:txBody>
      </p:sp>
      <p:sp>
        <p:nvSpPr>
          <p:cNvPr id="464" name="Freeform 5"/>
          <p:cNvSpPr/>
          <p:nvPr/>
        </p:nvSpPr>
        <p:spPr>
          <a:xfrm rot="10800000">
            <a:off x="-407121" y="-542874"/>
            <a:ext cx="1571575" cy="1571575"/>
          </a:xfrm>
          <a:prstGeom prst="rect">
            <a:avLst/>
          </a:prstGeom>
          <a:blipFill>
            <a:blip r:embed="rId4"/>
            <a:stretch>
              <a:fillRect/>
            </a:stretch>
          </a:blipFill>
          <a:ln w="12700">
            <a:miter lim="400000"/>
          </a:ln>
        </p:spPr>
        <p:txBody>
          <a:bodyPr lIns="45719" rIns="45719"/>
          <a:lstStyle/>
          <a:p>
            <a:endParaRPr/>
          </a:p>
        </p:txBody>
      </p:sp>
      <p:sp>
        <p:nvSpPr>
          <p:cNvPr id="465" name="TextBox 6"/>
          <p:cNvSpPr txBox="1"/>
          <p:nvPr/>
        </p:nvSpPr>
        <p:spPr>
          <a:xfrm>
            <a:off x="5598426" y="6282482"/>
            <a:ext cx="7091148" cy="9169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spAutoFit/>
          </a:bodyPr>
          <a:lstStyle>
            <a:lvl1pPr algn="ctr">
              <a:lnSpc>
                <a:spcPts val="6900"/>
              </a:lnSpc>
              <a:defRPr sz="6800" b="1">
                <a:solidFill>
                  <a:srgbClr val="28853D"/>
                </a:solidFill>
              </a:defRPr>
            </a:lvl1pPr>
          </a:lstStyle>
          <a:p>
            <a:r>
              <a:t>ΕΥΧΑΡΙΣΤΟΥΜΕ</a:t>
            </a:r>
          </a:p>
        </p:txBody>
      </p:sp>
      <p:sp>
        <p:nvSpPr>
          <p:cNvPr id="466" name="Freeform 7"/>
          <p:cNvSpPr/>
          <p:nvPr/>
        </p:nvSpPr>
        <p:spPr>
          <a:xfrm>
            <a:off x="2354278" y="9075650"/>
            <a:ext cx="4037281" cy="769814"/>
          </a:xfrm>
          <a:prstGeom prst="rect">
            <a:avLst/>
          </a:prstGeom>
          <a:blipFill>
            <a:blip r:embed="rId5"/>
            <a:stretch>
              <a:fillRect/>
            </a:stretch>
          </a:blipFill>
          <a:ln w="12700">
            <a:miter lim="400000"/>
          </a:ln>
        </p:spPr>
        <p:txBody>
          <a:bodyPr lIns="45719" rIns="45719"/>
          <a:lstStyle/>
          <a:p>
            <a:endParaRPr/>
          </a:p>
        </p:txBody>
      </p:sp>
      <p:sp>
        <p:nvSpPr>
          <p:cNvPr id="467" name="TextBox 8"/>
          <p:cNvSpPr txBox="1"/>
          <p:nvPr/>
        </p:nvSpPr>
        <p:spPr>
          <a:xfrm>
            <a:off x="6391557" y="9050894"/>
            <a:ext cx="9542165" cy="102171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spAutoFit/>
          </a:bodyPr>
          <a:lstStyle>
            <a:lvl1pPr>
              <a:lnSpc>
                <a:spcPts val="1800"/>
              </a:lnSpc>
              <a:defRPr sz="1300"/>
            </a:lvl1pPr>
          </a:lstStyle>
          <a:p>
            <a:r>
              <a:t>Χρηματοδοτείται από την Ευρωπαϊκή Ένωση. Ωστόσο, οι απόψεις και οι γνώμες που εκφράζονται είναι αποκλειστικά του/των συγγραφέα/συγγραφέων και δεν αντανακλούν απαραίτητα τις απόψεις της Ευρωπαϊκής Ένωσης ή του Ευρωπαϊκού Εκτελεστικού Οργανισμού Εκπαίδευσης και Πολιτισμού (EACEA). Ούτε η Ευρωπαϊκή Ένωση ούτε ο EACEA μπορούν να θεωρηθούν υπεύθυνοι για αυτές.</a:t>
            </a:r>
          </a:p>
        </p:txBody>
      </p:sp>
      <p:sp>
        <p:nvSpPr>
          <p:cNvPr id="468" name="TextBox 9"/>
          <p:cNvSpPr txBox="1"/>
          <p:nvPr/>
        </p:nvSpPr>
        <p:spPr>
          <a:xfrm>
            <a:off x="8413787" y="9977215"/>
            <a:ext cx="2412118" cy="23431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spAutoFit/>
          </a:bodyPr>
          <a:lstStyle>
            <a:lvl1pPr algn="ctr">
              <a:lnSpc>
                <a:spcPts val="1900"/>
              </a:lnSpc>
              <a:defRPr sz="1300"/>
            </a:lvl1pPr>
          </a:lstStyle>
          <a:p>
            <a:r>
              <a:t>Αριθμός έργου: 101139932</a:t>
            </a:r>
          </a:p>
        </p:txBody>
      </p:sp>
      <p:grpSp>
        <p:nvGrpSpPr>
          <p:cNvPr id="480" name="Group 10"/>
          <p:cNvGrpSpPr/>
          <p:nvPr/>
        </p:nvGrpSpPr>
        <p:grpSpPr>
          <a:xfrm>
            <a:off x="354601" y="7782107"/>
            <a:ext cx="17578796" cy="712972"/>
            <a:chOff x="0" y="0"/>
            <a:chExt cx="17578794" cy="712971"/>
          </a:xfrm>
        </p:grpSpPr>
        <p:sp>
          <p:nvSpPr>
            <p:cNvPr id="469" name="Freeform 11"/>
            <p:cNvSpPr/>
            <p:nvPr/>
          </p:nvSpPr>
          <p:spPr>
            <a:xfrm>
              <a:off x="1825709" y="-1"/>
              <a:ext cx="1149128" cy="648296"/>
            </a:xfrm>
            <a:prstGeom prst="rect">
              <a:avLst/>
            </a:prstGeom>
            <a:blipFill rotWithShape="1">
              <a:blip r:embed="rId6"/>
              <a:srcRect/>
              <a:stretch>
                <a:fillRect/>
              </a:stretch>
            </a:blipFill>
            <a:ln w="12700" cap="flat">
              <a:noFill/>
              <a:miter lim="400000"/>
            </a:ln>
            <a:effectLst/>
          </p:spPr>
          <p:txBody>
            <a:bodyPr wrap="square" lIns="45719" tIns="45719" rIns="45719" bIns="45719" numCol="1" anchor="t">
              <a:noAutofit/>
            </a:bodyPr>
            <a:lstStyle/>
            <a:p>
              <a:endParaRPr/>
            </a:p>
          </p:txBody>
        </p:sp>
        <p:sp>
          <p:nvSpPr>
            <p:cNvPr id="470" name="Freeform 12"/>
            <p:cNvSpPr/>
            <p:nvPr/>
          </p:nvSpPr>
          <p:spPr>
            <a:xfrm>
              <a:off x="4893341" y="98309"/>
              <a:ext cx="1594774" cy="508301"/>
            </a:xfrm>
            <a:prstGeom prst="rect">
              <a:avLst/>
            </a:prstGeom>
            <a:blipFill rotWithShape="1">
              <a:blip r:embed="rId7"/>
              <a:srcRect/>
              <a:stretch>
                <a:fillRect/>
              </a:stretch>
            </a:blipFill>
            <a:ln w="12700" cap="flat">
              <a:noFill/>
              <a:miter lim="400000"/>
            </a:ln>
            <a:effectLst/>
          </p:spPr>
          <p:txBody>
            <a:bodyPr wrap="square" lIns="45719" tIns="45719" rIns="45719" bIns="45719" numCol="1" anchor="t">
              <a:noAutofit/>
            </a:bodyPr>
            <a:lstStyle/>
            <a:p>
              <a:endParaRPr/>
            </a:p>
          </p:txBody>
        </p:sp>
        <p:sp>
          <p:nvSpPr>
            <p:cNvPr id="471" name="Freeform 13"/>
            <p:cNvSpPr/>
            <p:nvPr/>
          </p:nvSpPr>
          <p:spPr>
            <a:xfrm>
              <a:off x="15794372" y="61176"/>
              <a:ext cx="1784423" cy="619948"/>
            </a:xfrm>
            <a:prstGeom prst="rect">
              <a:avLst/>
            </a:prstGeom>
            <a:blipFill rotWithShape="1">
              <a:blip r:embed="rId8"/>
              <a:srcRect/>
              <a:stretch>
                <a:fillRect/>
              </a:stretch>
            </a:blipFill>
            <a:ln w="12700" cap="flat">
              <a:noFill/>
              <a:miter lim="400000"/>
            </a:ln>
            <a:effectLst/>
          </p:spPr>
          <p:txBody>
            <a:bodyPr wrap="square" lIns="45719" tIns="45719" rIns="45719" bIns="45719" numCol="1" anchor="t">
              <a:noAutofit/>
            </a:bodyPr>
            <a:lstStyle/>
            <a:p>
              <a:endParaRPr/>
            </a:p>
          </p:txBody>
        </p:sp>
        <p:sp>
          <p:nvSpPr>
            <p:cNvPr id="472" name="Freeform 14"/>
            <p:cNvSpPr/>
            <p:nvPr/>
          </p:nvSpPr>
          <p:spPr>
            <a:xfrm>
              <a:off x="6577420" y="61175"/>
              <a:ext cx="1594773" cy="651797"/>
            </a:xfrm>
            <a:prstGeom prst="rect">
              <a:avLst/>
            </a:prstGeom>
            <a:blipFill rotWithShape="1">
              <a:blip r:embed="rId9"/>
              <a:srcRect/>
              <a:stretch>
                <a:fillRect/>
              </a:stretch>
            </a:blipFill>
            <a:ln w="12700" cap="flat">
              <a:noFill/>
              <a:miter lim="400000"/>
            </a:ln>
            <a:effectLst/>
          </p:spPr>
          <p:txBody>
            <a:bodyPr wrap="square" lIns="45719" tIns="45719" rIns="45719" bIns="45719" numCol="1" anchor="t">
              <a:noAutofit/>
            </a:bodyPr>
            <a:lstStyle/>
            <a:p>
              <a:endParaRPr/>
            </a:p>
          </p:txBody>
        </p:sp>
        <p:sp>
          <p:nvSpPr>
            <p:cNvPr id="473" name="Freeform 15"/>
            <p:cNvSpPr/>
            <p:nvPr/>
          </p:nvSpPr>
          <p:spPr>
            <a:xfrm>
              <a:off x="3131120" y="98309"/>
              <a:ext cx="1594774" cy="508301"/>
            </a:xfrm>
            <a:prstGeom prst="rect">
              <a:avLst/>
            </a:prstGeom>
            <a:blipFill rotWithShape="1">
              <a:blip r:embed="rId10"/>
              <a:srcRect/>
              <a:stretch>
                <a:fillRect/>
              </a:stretch>
            </a:blipFill>
            <a:ln w="12700" cap="flat">
              <a:noFill/>
              <a:miter lim="400000"/>
            </a:ln>
            <a:effectLst/>
          </p:spPr>
          <p:txBody>
            <a:bodyPr wrap="square" lIns="45719" tIns="45719" rIns="45719" bIns="45719" numCol="1" anchor="t">
              <a:noAutofit/>
            </a:bodyPr>
            <a:lstStyle/>
            <a:p>
              <a:endParaRPr/>
            </a:p>
          </p:txBody>
        </p:sp>
        <p:sp>
          <p:nvSpPr>
            <p:cNvPr id="474" name="Freeform 16"/>
            <p:cNvSpPr/>
            <p:nvPr/>
          </p:nvSpPr>
          <p:spPr>
            <a:xfrm>
              <a:off x="8350803" y="61175"/>
              <a:ext cx="1783745" cy="508301"/>
            </a:xfrm>
            <a:prstGeom prst="rect">
              <a:avLst/>
            </a:prstGeom>
            <a:blipFill rotWithShape="1">
              <a:blip r:embed="rId11"/>
              <a:srcRect/>
              <a:stretch>
                <a:fillRect/>
              </a:stretch>
            </a:blipFill>
            <a:ln w="12700" cap="flat">
              <a:noFill/>
              <a:miter lim="400000"/>
            </a:ln>
            <a:effectLst/>
          </p:spPr>
          <p:txBody>
            <a:bodyPr wrap="square" lIns="45719" tIns="45719" rIns="45719" bIns="45719" numCol="1" anchor="t">
              <a:noAutofit/>
            </a:bodyPr>
            <a:lstStyle/>
            <a:p>
              <a:endParaRPr/>
            </a:p>
          </p:txBody>
        </p:sp>
        <p:sp>
          <p:nvSpPr>
            <p:cNvPr id="475" name="Freeform 17"/>
            <p:cNvSpPr/>
            <p:nvPr/>
          </p:nvSpPr>
          <p:spPr>
            <a:xfrm>
              <a:off x="10991281" y="101990"/>
              <a:ext cx="1621204" cy="467486"/>
            </a:xfrm>
            <a:prstGeom prst="rect">
              <a:avLst/>
            </a:prstGeom>
            <a:blipFill rotWithShape="1">
              <a:blip r:embed="rId12"/>
              <a:srcRect/>
              <a:stretch>
                <a:fillRect/>
              </a:stretch>
            </a:blipFill>
            <a:ln w="12700" cap="flat">
              <a:noFill/>
              <a:miter lim="400000"/>
            </a:ln>
            <a:effectLst/>
          </p:spPr>
          <p:txBody>
            <a:bodyPr wrap="square" lIns="45719" tIns="45719" rIns="45719" bIns="45719" numCol="1" anchor="t">
              <a:noAutofit/>
            </a:bodyPr>
            <a:lstStyle/>
            <a:p>
              <a:endParaRPr/>
            </a:p>
          </p:txBody>
        </p:sp>
        <p:sp>
          <p:nvSpPr>
            <p:cNvPr id="476" name="Freeform 18"/>
            <p:cNvSpPr/>
            <p:nvPr/>
          </p:nvSpPr>
          <p:spPr>
            <a:xfrm>
              <a:off x="12612484" y="37935"/>
              <a:ext cx="1467191" cy="629050"/>
            </a:xfrm>
            <a:prstGeom prst="rect">
              <a:avLst/>
            </a:prstGeom>
            <a:blipFill rotWithShape="1">
              <a:blip r:embed="rId13"/>
              <a:srcRect/>
              <a:stretch>
                <a:fillRect/>
              </a:stretch>
            </a:blipFill>
            <a:ln w="12700" cap="flat">
              <a:noFill/>
              <a:miter lim="400000"/>
            </a:ln>
            <a:effectLst/>
          </p:spPr>
          <p:txBody>
            <a:bodyPr wrap="square" lIns="45719" tIns="45719" rIns="45719" bIns="45719" numCol="1" anchor="t">
              <a:noAutofit/>
            </a:bodyPr>
            <a:lstStyle/>
            <a:p>
              <a:endParaRPr/>
            </a:p>
          </p:txBody>
        </p:sp>
        <p:sp>
          <p:nvSpPr>
            <p:cNvPr id="477" name="Freeform 19"/>
            <p:cNvSpPr/>
            <p:nvPr/>
          </p:nvSpPr>
          <p:spPr>
            <a:xfrm>
              <a:off x="14013628" y="56625"/>
              <a:ext cx="1799339" cy="591670"/>
            </a:xfrm>
            <a:prstGeom prst="rect">
              <a:avLst/>
            </a:prstGeom>
            <a:blipFill rotWithShape="1">
              <a:blip r:embed="rId14"/>
              <a:srcRect/>
              <a:stretch>
                <a:fillRect/>
              </a:stretch>
            </a:blipFill>
            <a:ln w="12700" cap="flat">
              <a:noFill/>
              <a:miter lim="400000"/>
            </a:ln>
            <a:effectLst/>
          </p:spPr>
          <p:txBody>
            <a:bodyPr wrap="square" lIns="45719" tIns="45719" rIns="45719" bIns="45719" numCol="1" anchor="t">
              <a:noAutofit/>
            </a:bodyPr>
            <a:lstStyle/>
            <a:p>
              <a:endParaRPr/>
            </a:p>
          </p:txBody>
        </p:sp>
        <p:sp>
          <p:nvSpPr>
            <p:cNvPr id="478" name="Freeform 20"/>
            <p:cNvSpPr/>
            <p:nvPr/>
          </p:nvSpPr>
          <p:spPr>
            <a:xfrm>
              <a:off x="10313158" y="28868"/>
              <a:ext cx="588819" cy="590558"/>
            </a:xfrm>
            <a:prstGeom prst="rect">
              <a:avLst/>
            </a:prstGeom>
            <a:blipFill rotWithShape="1">
              <a:blip r:embed="rId15"/>
              <a:srcRect/>
              <a:stretch>
                <a:fillRect/>
              </a:stretch>
            </a:blipFill>
            <a:ln w="12700" cap="flat">
              <a:noFill/>
              <a:miter lim="400000"/>
            </a:ln>
            <a:effectLst/>
          </p:spPr>
          <p:txBody>
            <a:bodyPr wrap="square" lIns="45719" tIns="45719" rIns="45719" bIns="45719" numCol="1" anchor="t">
              <a:noAutofit/>
            </a:bodyPr>
            <a:lstStyle/>
            <a:p>
              <a:endParaRPr/>
            </a:p>
          </p:txBody>
        </p:sp>
        <p:sp>
          <p:nvSpPr>
            <p:cNvPr id="479" name="Freeform 21"/>
            <p:cNvSpPr/>
            <p:nvPr/>
          </p:nvSpPr>
          <p:spPr>
            <a:xfrm>
              <a:off x="0" y="152376"/>
              <a:ext cx="1631270" cy="325899"/>
            </a:xfrm>
            <a:prstGeom prst="rect">
              <a:avLst/>
            </a:prstGeom>
            <a:blipFill rotWithShape="1">
              <a:blip r:embed="rId16"/>
              <a:srcRect/>
              <a:stretch>
                <a:fillRect/>
              </a:stretch>
            </a:blipFill>
            <a:ln w="12700" cap="flat">
              <a:noFill/>
              <a:miter lim="400000"/>
            </a:ln>
            <a:effectLst/>
          </p:spPr>
          <p:txBody>
            <a:bodyPr wrap="square" lIns="45719" tIns="45719" rIns="45719" bIns="45719" numCol="1" anchor="t">
              <a:noAutofit/>
            </a:bodyPr>
            <a:lstStyle/>
            <a:p>
              <a:endParaRPr/>
            </a:p>
          </p:txBody>
        </p:sp>
      </p:gr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 name="Freeform 2"/>
          <p:cNvSpPr/>
          <p:nvPr/>
        </p:nvSpPr>
        <p:spPr>
          <a:xfrm rot="5400000" flipV="1">
            <a:off x="-4991100" y="2171699"/>
            <a:ext cx="10287001" cy="5943602"/>
          </a:xfrm>
          <a:prstGeom prst="rect">
            <a:avLst/>
          </a:prstGeom>
          <a:blipFill>
            <a:blip r:embed="rId3"/>
            <a:stretch>
              <a:fillRect/>
            </a:stretch>
          </a:blipFill>
          <a:ln w="12700">
            <a:miter lim="400000"/>
          </a:ln>
        </p:spPr>
        <p:txBody>
          <a:bodyPr lIns="45719" rIns="45719"/>
          <a:lstStyle/>
          <a:p>
            <a:endParaRPr/>
          </a:p>
        </p:txBody>
      </p:sp>
      <p:sp>
        <p:nvSpPr>
          <p:cNvPr id="130" name="Freeform 3"/>
          <p:cNvSpPr/>
          <p:nvPr/>
        </p:nvSpPr>
        <p:spPr>
          <a:xfrm rot="10800000">
            <a:off x="304800" y="547419"/>
            <a:ext cx="1219200" cy="1219201"/>
          </a:xfrm>
          <a:prstGeom prst="rect">
            <a:avLst/>
          </a:prstGeom>
          <a:blipFill>
            <a:blip r:embed="rId4"/>
            <a:stretch>
              <a:fillRect/>
            </a:stretch>
          </a:blipFill>
          <a:ln w="12700">
            <a:miter lim="400000"/>
          </a:ln>
        </p:spPr>
        <p:txBody>
          <a:bodyPr lIns="45719" rIns="45719"/>
          <a:lstStyle/>
          <a:p>
            <a:endParaRPr/>
          </a:p>
        </p:txBody>
      </p:sp>
      <p:sp>
        <p:nvSpPr>
          <p:cNvPr id="131" name="TextBox 4"/>
          <p:cNvSpPr txBox="1"/>
          <p:nvPr/>
        </p:nvSpPr>
        <p:spPr>
          <a:xfrm>
            <a:off x="3149035" y="1628405"/>
            <a:ext cx="14615163" cy="177746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6000" b="1">
                <a:solidFill>
                  <a:srgbClr val="3F6031"/>
                </a:solidFill>
              </a:defRPr>
            </a:lvl1pPr>
          </a:lstStyle>
          <a:p>
            <a:r>
              <a:t>Επαγγελματική εκπαίδευση και κατάρτιση (ΕΕΚ)(VET – Vocational Education &amp; Training)</a:t>
            </a:r>
          </a:p>
        </p:txBody>
      </p:sp>
      <p:sp>
        <p:nvSpPr>
          <p:cNvPr id="132" name="TextBox 6"/>
          <p:cNvSpPr txBox="1"/>
          <p:nvPr/>
        </p:nvSpPr>
        <p:spPr>
          <a:xfrm>
            <a:off x="3255895" y="4267677"/>
            <a:ext cx="15774726" cy="215167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marL="765809" indent="-685800">
              <a:lnSpc>
                <a:spcPct val="115000"/>
              </a:lnSpc>
              <a:spcBef>
                <a:spcPts val="600"/>
              </a:spcBef>
              <a:buClr>
                <a:srgbClr val="000000"/>
              </a:buClr>
              <a:buSzPct val="100000"/>
              <a:buFont typeface="Arial"/>
              <a:buChar char="•"/>
              <a:defRPr sz="4000" b="1"/>
            </a:pPr>
            <a:r>
              <a:t>Μάθηση μέσω της πράξης (learning by doing)</a:t>
            </a:r>
          </a:p>
          <a:p>
            <a:pPr marL="765809" indent="-685800">
              <a:lnSpc>
                <a:spcPct val="115000"/>
              </a:lnSpc>
              <a:spcBef>
                <a:spcPts val="600"/>
              </a:spcBef>
              <a:buClr>
                <a:srgbClr val="000000"/>
              </a:buClr>
              <a:buSzPct val="100000"/>
              <a:buFont typeface="Arial"/>
              <a:buChar char="•"/>
              <a:defRPr sz="4000" b="1"/>
            </a:pPr>
            <a:r>
              <a:t>Ισχυρή σύνδεση με την αγορά εργασίας</a:t>
            </a:r>
          </a:p>
          <a:p>
            <a:pPr marL="765809" indent="-685800">
              <a:lnSpc>
                <a:spcPct val="115000"/>
              </a:lnSpc>
              <a:spcBef>
                <a:spcPts val="600"/>
              </a:spcBef>
              <a:buClr>
                <a:srgbClr val="000000"/>
              </a:buClr>
              <a:buSzPct val="100000"/>
              <a:buFont typeface="Arial"/>
              <a:buChar char="•"/>
              <a:defRPr sz="4000" b="1"/>
            </a:pPr>
            <a:r>
              <a:t>Μαθητείες και δυαδικά συστήματα εκπαίδευσης</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 name="Freeform 2"/>
          <p:cNvSpPr/>
          <p:nvPr/>
        </p:nvSpPr>
        <p:spPr>
          <a:xfrm rot="5400000" flipV="1">
            <a:off x="-4991100" y="2171699"/>
            <a:ext cx="10287001" cy="5943602"/>
          </a:xfrm>
          <a:prstGeom prst="rect">
            <a:avLst/>
          </a:prstGeom>
          <a:blipFill>
            <a:blip r:embed="rId3"/>
            <a:stretch>
              <a:fillRect/>
            </a:stretch>
          </a:blipFill>
          <a:ln w="12700">
            <a:miter lim="400000"/>
          </a:ln>
        </p:spPr>
        <p:txBody>
          <a:bodyPr lIns="45719" rIns="45719"/>
          <a:lstStyle/>
          <a:p>
            <a:endParaRPr/>
          </a:p>
        </p:txBody>
      </p:sp>
      <p:sp>
        <p:nvSpPr>
          <p:cNvPr id="137" name="Freeform 3"/>
          <p:cNvSpPr/>
          <p:nvPr/>
        </p:nvSpPr>
        <p:spPr>
          <a:xfrm rot="10800000">
            <a:off x="304800" y="547419"/>
            <a:ext cx="1219200" cy="1219201"/>
          </a:xfrm>
          <a:prstGeom prst="rect">
            <a:avLst/>
          </a:prstGeom>
          <a:blipFill>
            <a:blip r:embed="rId4"/>
            <a:stretch>
              <a:fillRect/>
            </a:stretch>
          </a:blipFill>
          <a:ln w="12700">
            <a:miter lim="400000"/>
          </a:ln>
        </p:spPr>
        <p:txBody>
          <a:bodyPr lIns="45719" rIns="45719"/>
          <a:lstStyle/>
          <a:p>
            <a:endParaRPr/>
          </a:p>
        </p:txBody>
      </p:sp>
      <p:sp>
        <p:nvSpPr>
          <p:cNvPr id="138" name="TextBox 4"/>
          <p:cNvSpPr txBox="1"/>
          <p:nvPr/>
        </p:nvSpPr>
        <p:spPr>
          <a:xfrm>
            <a:off x="3291216" y="2001630"/>
            <a:ext cx="14615163" cy="270456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6000" b="1">
                <a:solidFill>
                  <a:srgbClr val="3F6031"/>
                </a:solidFill>
              </a:defRPr>
            </a:lvl1pPr>
          </a:lstStyle>
          <a:p>
            <a:r>
              <a:t>Επαγγελματική εκπαίδευση και κατάρτιση (ΕΕΚ) σε σύγκριση με ακαδημαϊκές διαδρομές</a:t>
            </a:r>
          </a:p>
        </p:txBody>
      </p:sp>
      <p:sp>
        <p:nvSpPr>
          <p:cNvPr id="139" name="TextBox 6"/>
          <p:cNvSpPr txBox="1"/>
          <p:nvPr/>
        </p:nvSpPr>
        <p:spPr>
          <a:xfrm>
            <a:off x="3191294" y="5230340"/>
            <a:ext cx="15774727" cy="285050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marL="401052" indent="-401052">
              <a:lnSpc>
                <a:spcPct val="115000"/>
              </a:lnSpc>
              <a:spcBef>
                <a:spcPts val="600"/>
              </a:spcBef>
              <a:buSzPct val="100000"/>
              <a:buChar char="•"/>
              <a:defRPr sz="4000" b="1"/>
            </a:pPr>
            <a:r>
              <a:t>   Επαγγελματική εκπαίδευση και κατάρτιση = πρακτική εκπαίδευση, προετοιμασία για την εργασία </a:t>
            </a:r>
          </a:p>
          <a:p>
            <a:pPr marL="401052" indent="-401052">
              <a:lnSpc>
                <a:spcPct val="115000"/>
              </a:lnSpc>
              <a:spcBef>
                <a:spcPts val="600"/>
              </a:spcBef>
              <a:buSzPct val="100000"/>
              <a:buChar char="•"/>
              <a:defRPr sz="4000" b="1"/>
            </a:pPr>
            <a:r>
              <a:t>   Ακαδημαϊκή εκπαίδευση = θεωρητική, ερευνητική</a:t>
            </a:r>
          </a:p>
          <a:p>
            <a:pPr indent="80010">
              <a:lnSpc>
                <a:spcPct val="115000"/>
              </a:lnSpc>
              <a:spcBef>
                <a:spcPts val="600"/>
              </a:spcBef>
              <a:defRPr sz="4000" b="1"/>
            </a:pPr>
            <a:r>
              <a:t>•    Συμπληρωματικές και αλληλένδετες</a:t>
            </a: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 name="Freeform 2"/>
          <p:cNvSpPr/>
          <p:nvPr/>
        </p:nvSpPr>
        <p:spPr>
          <a:xfrm rot="5400000" flipV="1">
            <a:off x="-4991100" y="2171699"/>
            <a:ext cx="10287001" cy="5943602"/>
          </a:xfrm>
          <a:prstGeom prst="rect">
            <a:avLst/>
          </a:prstGeom>
          <a:blipFill>
            <a:blip r:embed="rId3"/>
            <a:stretch>
              <a:fillRect/>
            </a:stretch>
          </a:blipFill>
          <a:ln w="12700">
            <a:miter lim="400000"/>
          </a:ln>
        </p:spPr>
        <p:txBody>
          <a:bodyPr lIns="45719" rIns="45719"/>
          <a:lstStyle/>
          <a:p>
            <a:endParaRPr/>
          </a:p>
        </p:txBody>
      </p:sp>
      <p:sp>
        <p:nvSpPr>
          <p:cNvPr id="144" name="Freeform 3"/>
          <p:cNvSpPr/>
          <p:nvPr/>
        </p:nvSpPr>
        <p:spPr>
          <a:xfrm rot="10800000">
            <a:off x="304800" y="547419"/>
            <a:ext cx="1219200" cy="1219201"/>
          </a:xfrm>
          <a:prstGeom prst="rect">
            <a:avLst/>
          </a:prstGeom>
          <a:blipFill>
            <a:blip r:embed="rId4"/>
            <a:stretch>
              <a:fillRect/>
            </a:stretch>
          </a:blipFill>
          <a:ln w="12700">
            <a:miter lim="400000"/>
          </a:ln>
        </p:spPr>
        <p:txBody>
          <a:bodyPr lIns="45719" rIns="45719"/>
          <a:lstStyle/>
          <a:p>
            <a:endParaRPr/>
          </a:p>
        </p:txBody>
      </p:sp>
      <p:sp>
        <p:nvSpPr>
          <p:cNvPr id="145" name="TextBox 4"/>
          <p:cNvSpPr txBox="1"/>
          <p:nvPr/>
        </p:nvSpPr>
        <p:spPr>
          <a:xfrm>
            <a:off x="3931920" y="2481490"/>
            <a:ext cx="14615163" cy="85036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6000" b="1">
                <a:solidFill>
                  <a:srgbClr val="3F6031"/>
                </a:solidFill>
              </a:defRPr>
            </a:lvl1pPr>
          </a:lstStyle>
          <a:p>
            <a:r>
              <a:t>Δεξιότητες</a:t>
            </a:r>
          </a:p>
        </p:txBody>
      </p:sp>
      <p:sp>
        <p:nvSpPr>
          <p:cNvPr id="146" name="TextBox 6"/>
          <p:cNvSpPr txBox="1"/>
          <p:nvPr/>
        </p:nvSpPr>
        <p:spPr>
          <a:xfrm>
            <a:off x="3169921" y="3844419"/>
            <a:ext cx="15774726" cy="152436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indent="80010">
              <a:lnSpc>
                <a:spcPct val="115000"/>
              </a:lnSpc>
              <a:spcBef>
                <a:spcPts val="600"/>
              </a:spcBef>
              <a:defRPr sz="4500" b="1"/>
            </a:pPr>
            <a:r>
              <a:t>•    Τεχνικές, γνωστικές, διαπροσωπικές</a:t>
            </a:r>
          </a:p>
          <a:p>
            <a:pPr indent="80010">
              <a:lnSpc>
                <a:spcPct val="115000"/>
              </a:lnSpc>
              <a:spcBef>
                <a:spcPts val="600"/>
              </a:spcBef>
              <a:defRPr sz="4500" b="1"/>
            </a:pPr>
            <a:r>
              <a:t>•    Παρατηρήσιμες και μετρήσιμες</a:t>
            </a:r>
          </a:p>
        </p:txBody>
      </p:sp>
      <p:sp>
        <p:nvSpPr>
          <p:cNvPr id="147" name="TextBox 4"/>
          <p:cNvSpPr txBox="1"/>
          <p:nvPr/>
        </p:nvSpPr>
        <p:spPr>
          <a:xfrm>
            <a:off x="3931920" y="5881347"/>
            <a:ext cx="14615163" cy="85036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6000" b="1">
                <a:solidFill>
                  <a:srgbClr val="3F6031"/>
                </a:solidFill>
              </a:defRPr>
            </a:lvl1pPr>
          </a:lstStyle>
          <a:p>
            <a:r>
              <a:t>Γνώσεις και στάσεις</a:t>
            </a:r>
          </a:p>
        </p:txBody>
      </p:sp>
      <p:sp>
        <p:nvSpPr>
          <p:cNvPr id="148" name="TextBox 6"/>
          <p:cNvSpPr txBox="1"/>
          <p:nvPr/>
        </p:nvSpPr>
        <p:spPr>
          <a:xfrm>
            <a:off x="3169921" y="6897010"/>
            <a:ext cx="15774726" cy="152436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indent="80010">
              <a:lnSpc>
                <a:spcPct val="115000"/>
              </a:lnSpc>
              <a:spcBef>
                <a:spcPts val="600"/>
              </a:spcBef>
              <a:defRPr sz="4500" b="1"/>
            </a:pPr>
            <a:r>
              <a:t>•    Γνώσεις = το «γιατί» πίσω από το «πώς»</a:t>
            </a:r>
          </a:p>
          <a:p>
            <a:pPr indent="80010">
              <a:lnSpc>
                <a:spcPct val="115000"/>
              </a:lnSpc>
              <a:spcBef>
                <a:spcPts val="600"/>
              </a:spcBef>
              <a:defRPr sz="4500" b="1"/>
            </a:pPr>
            <a:r>
              <a:t>•    Στάσεις = τρόπος σκέψης, συμμετοχή, υπευθυνότητα</a:t>
            </a: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 name="TextBox 4"/>
          <p:cNvSpPr txBox="1"/>
          <p:nvPr/>
        </p:nvSpPr>
        <p:spPr>
          <a:xfrm>
            <a:off x="3918158" y="1027278"/>
            <a:ext cx="10119361" cy="73869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5000" b="1"/>
            </a:lvl1pPr>
          </a:lstStyle>
          <a:p>
            <a:r>
              <a:t>Παράδειγμα: Τεχνικός σκηνής</a:t>
            </a:r>
          </a:p>
        </p:txBody>
      </p:sp>
      <p:sp>
        <p:nvSpPr>
          <p:cNvPr id="153" name="TextBox 7"/>
          <p:cNvSpPr txBox="1"/>
          <p:nvPr/>
        </p:nvSpPr>
        <p:spPr>
          <a:xfrm>
            <a:off x="3935931" y="3757864"/>
            <a:ext cx="10576560" cy="217773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3500"/>
            </a:pPr>
            <a:r>
              <a:t>•    Δεξιότητες: μετακίνηση σκηνικών, ασφαλής </a:t>
            </a:r>
          </a:p>
          <a:p>
            <a:pPr>
              <a:defRPr sz="3500"/>
            </a:pPr>
            <a:r>
              <a:t>	ανύψωση</a:t>
            </a:r>
          </a:p>
          <a:p>
            <a:pPr>
              <a:defRPr sz="3500"/>
            </a:pPr>
            <a:r>
              <a:t>•    Γνώσεις: σύμβολα, τεχνικές</a:t>
            </a:r>
          </a:p>
          <a:p>
            <a:pPr>
              <a:defRPr sz="3500"/>
            </a:pPr>
            <a:r>
              <a:t>•    Στάσεις: συνεργασία, αποτελεσματικότητα</a:t>
            </a:r>
          </a:p>
        </p:txBody>
      </p:sp>
      <p:pic>
        <p:nvPicPr>
          <p:cNvPr id="154" name="Immagine 2" descr="Immagine 2"/>
          <p:cNvPicPr>
            <a:picLocks noChangeAspect="1"/>
          </p:cNvPicPr>
          <p:nvPr/>
        </p:nvPicPr>
        <p:blipFill>
          <a:blip r:embed="rId3"/>
          <a:stretch>
            <a:fillRect/>
          </a:stretch>
        </p:blipFill>
        <p:spPr>
          <a:xfrm>
            <a:off x="12943972" y="348591"/>
            <a:ext cx="4760496" cy="9589818"/>
          </a:xfrm>
          <a:prstGeom prst="rect">
            <a:avLst/>
          </a:prstGeom>
          <a:ln w="12700">
            <a:miter lim="400000"/>
          </a:ln>
        </p:spPr>
      </p:pic>
      <p:sp>
        <p:nvSpPr>
          <p:cNvPr id="155" name="Freeform 2"/>
          <p:cNvSpPr/>
          <p:nvPr/>
        </p:nvSpPr>
        <p:spPr>
          <a:xfrm rot="5400000" flipV="1">
            <a:off x="-4991100" y="2171699"/>
            <a:ext cx="10287001" cy="5943602"/>
          </a:xfrm>
          <a:prstGeom prst="rect">
            <a:avLst/>
          </a:prstGeom>
          <a:blipFill>
            <a:blip r:embed="rId4"/>
            <a:stretch>
              <a:fillRect/>
            </a:stretch>
          </a:blipFill>
          <a:ln w="12700">
            <a:miter lim="400000"/>
          </a:ln>
        </p:spPr>
        <p:txBody>
          <a:bodyPr lIns="45719" rIns="45719"/>
          <a:lstStyle/>
          <a:p>
            <a:endParaRPr/>
          </a:p>
        </p:txBody>
      </p:sp>
      <p:sp>
        <p:nvSpPr>
          <p:cNvPr id="156" name="Freeform 3"/>
          <p:cNvSpPr/>
          <p:nvPr/>
        </p:nvSpPr>
        <p:spPr>
          <a:xfrm rot="10800000">
            <a:off x="304800" y="547419"/>
            <a:ext cx="1219200" cy="1219201"/>
          </a:xfrm>
          <a:prstGeom prst="rect">
            <a:avLst/>
          </a:prstGeom>
          <a:blipFill>
            <a:blip r:embed="rId5"/>
            <a:stretch>
              <a:fillRect/>
            </a:stretch>
          </a:blipFill>
          <a:ln w="12700">
            <a:miter lim="400000"/>
          </a:ln>
        </p:spPr>
        <p:txBody>
          <a:bodyPr lIns="45719" rIns="45719"/>
          <a:lstStyle/>
          <a:p>
            <a:endParaRP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 name="Freeform 2"/>
          <p:cNvSpPr/>
          <p:nvPr/>
        </p:nvSpPr>
        <p:spPr>
          <a:xfrm flipV="1">
            <a:off x="-4271165" y="-7338622"/>
            <a:ext cx="19829347" cy="8576195"/>
          </a:xfrm>
          <a:prstGeom prst="rect">
            <a:avLst/>
          </a:prstGeom>
          <a:blipFill>
            <a:blip r:embed="rId3"/>
            <a:stretch>
              <a:fillRect/>
            </a:stretch>
          </a:blipFill>
          <a:ln w="12700">
            <a:miter lim="400000"/>
          </a:ln>
        </p:spPr>
        <p:txBody>
          <a:bodyPr lIns="45719" rIns="45719"/>
          <a:lstStyle/>
          <a:p>
            <a:endParaRPr/>
          </a:p>
        </p:txBody>
      </p:sp>
      <p:sp>
        <p:nvSpPr>
          <p:cNvPr id="161" name="Freeform 3"/>
          <p:cNvSpPr/>
          <p:nvPr/>
        </p:nvSpPr>
        <p:spPr>
          <a:xfrm rot="10800000">
            <a:off x="16764000" y="876300"/>
            <a:ext cx="1219200" cy="1219200"/>
          </a:xfrm>
          <a:prstGeom prst="rect">
            <a:avLst/>
          </a:prstGeom>
          <a:blipFill>
            <a:blip r:embed="rId4"/>
            <a:stretch>
              <a:fillRect/>
            </a:stretch>
          </a:blipFill>
          <a:ln w="12700">
            <a:miter lim="400000"/>
          </a:ln>
        </p:spPr>
        <p:txBody>
          <a:bodyPr lIns="45719" rIns="45719"/>
          <a:lstStyle/>
          <a:p>
            <a:endParaRPr/>
          </a:p>
        </p:txBody>
      </p:sp>
      <p:sp>
        <p:nvSpPr>
          <p:cNvPr id="162" name="TextBox 4"/>
          <p:cNvSpPr txBox="1"/>
          <p:nvPr/>
        </p:nvSpPr>
        <p:spPr>
          <a:xfrm>
            <a:off x="960119" y="1148176"/>
            <a:ext cx="15605762" cy="73869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5000" b="1"/>
            </a:lvl1pPr>
          </a:lstStyle>
          <a:p>
            <a:r>
              <a:t>Μάθημα 2 – Διδασκαλία έναντι Κατάρτιση</a:t>
            </a:r>
          </a:p>
        </p:txBody>
      </p:sp>
      <p:sp>
        <p:nvSpPr>
          <p:cNvPr id="163" name="TextBox 19"/>
          <p:cNvSpPr txBox="1"/>
          <p:nvPr/>
        </p:nvSpPr>
        <p:spPr>
          <a:xfrm>
            <a:off x="4366061" y="4686300"/>
            <a:ext cx="11146402" cy="252509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nSpc>
                <a:spcPct val="107000"/>
              </a:lnSpc>
              <a:spcBef>
                <a:spcPts val="800"/>
              </a:spcBef>
              <a:defRPr sz="3600"/>
            </a:pPr>
            <a:r>
              <a:t>•    Διδασκαλία (Teaching)= μεταφορά γνώσης</a:t>
            </a:r>
          </a:p>
          <a:p>
            <a:pPr>
              <a:lnSpc>
                <a:spcPct val="107000"/>
              </a:lnSpc>
              <a:spcBef>
                <a:spcPts val="800"/>
              </a:spcBef>
              <a:defRPr sz="3600"/>
            </a:pPr>
            <a:r>
              <a:t>•    Κατάρτιση (Training)= εξάσκηση δεξιοτήτων και δημιουργία ρουτίνας</a:t>
            </a:r>
          </a:p>
          <a:p>
            <a:pPr>
              <a:lnSpc>
                <a:spcPct val="107000"/>
              </a:lnSpc>
              <a:spcBef>
                <a:spcPts val="800"/>
              </a:spcBef>
              <a:defRPr sz="3600"/>
            </a:pPr>
            <a:r>
              <a:t>•    Και τα δύο είναι απαραίτητα</a:t>
            </a:r>
          </a:p>
        </p:txBody>
      </p:sp>
      <p:pic>
        <p:nvPicPr>
          <p:cNvPr id="164" name="Γραφικό 24" descr="Γραφικό 24"/>
          <p:cNvPicPr>
            <a:picLocks noChangeAspect="1"/>
          </p:cNvPicPr>
          <p:nvPr/>
        </p:nvPicPr>
        <p:blipFill>
          <a:blip r:embed="rId5"/>
          <a:stretch>
            <a:fillRect/>
          </a:stretch>
        </p:blipFill>
        <p:spPr>
          <a:xfrm>
            <a:off x="685800" y="4152900"/>
            <a:ext cx="3124200" cy="2819400"/>
          </a:xfrm>
          <a:prstGeom prst="rect">
            <a:avLst/>
          </a:prstGeom>
          <a:ln w="12700">
            <a:miter lim="400000"/>
          </a:ln>
        </p:spPr>
      </p:pic>
    </p:spTree>
  </p:cSld>
  <p:clrMapOvr>
    <a:masterClrMapping/>
  </p:clrMapOvr>
  <p:transition spd="med"/>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Aptos"/>
        <a:ea typeface="Aptos"/>
        <a:cs typeface="Aptos"/>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Aptos"/>
        <a:ea typeface="Aptos"/>
        <a:cs typeface="Aptos"/>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1C52252B014674CB5B8BBCA345FDDE6" ma:contentTypeVersion="19" ma:contentTypeDescription="Create a new document." ma:contentTypeScope="" ma:versionID="14f4e005775867085f2b76a543a18287">
  <xsd:schema xmlns:xsd="http://www.w3.org/2001/XMLSchema" xmlns:xs="http://www.w3.org/2001/XMLSchema" xmlns:p="http://schemas.microsoft.com/office/2006/metadata/properties" xmlns:ns2="c09b88ca-66eb-4a97-99d4-e4839274e101" xmlns:ns3="c944d2af-eeed-4acc-b052-3107ab9b10d9" targetNamespace="http://schemas.microsoft.com/office/2006/metadata/properties" ma:root="true" ma:fieldsID="48ef7fb312309f053be19f32d048e6b4" ns2:_="" ns3:_="">
    <xsd:import namespace="c09b88ca-66eb-4a97-99d4-e4839274e101"/>
    <xsd:import namespace="c944d2af-eeed-4acc-b052-3107ab9b10d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3:SharedWithUsers" minOccurs="0"/>
                <xsd:element ref="ns3:SharedWithDetails"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09b88ca-66eb-4a97-99d4-e4839274e1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a24ce2f-4116-4ad3-bf66-ef18cb5ca18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944d2af-eeed-4acc-b052-3107ab9b10d9"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72b4d781-8933-4bb7-bea4-6819269a0d88}" ma:internalName="TaxCatchAll" ma:showField="CatchAllData" ma:web="c944d2af-eeed-4acc-b052-3107ab9b10d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c944d2af-eeed-4acc-b052-3107ab9b10d9" xsi:nil="true"/>
    <lcf76f155ced4ddcb4097134ff3c332f xmlns="c09b88ca-66eb-4a97-99d4-e4839274e10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EB64B60-B7F6-4569-9B3B-C01DDB4FCCB9}"/>
</file>

<file path=customXml/itemProps2.xml><?xml version="1.0" encoding="utf-8"?>
<ds:datastoreItem xmlns:ds="http://schemas.openxmlformats.org/officeDocument/2006/customXml" ds:itemID="{08D50DB1-CABC-465D-A4BB-4258C9800853}"/>
</file>

<file path=customXml/itemProps3.xml><?xml version="1.0" encoding="utf-8"?>
<ds:datastoreItem xmlns:ds="http://schemas.openxmlformats.org/officeDocument/2006/customXml" ds:itemID="{1BB452D1-89AA-4795-9F25-A4E45BAF9EAF}"/>
</file>

<file path=docProps/app.xml><?xml version="1.0" encoding="utf-8"?>
<Properties xmlns="http://schemas.openxmlformats.org/officeDocument/2006/extended-properties" xmlns:vt="http://schemas.openxmlformats.org/officeDocument/2006/docPropsVTypes">
  <TotalTime>0</TotalTime>
  <Words>3650</Words>
  <Application>Microsoft Office PowerPoint</Application>
  <PresentationFormat>Custom</PresentationFormat>
  <Paragraphs>229</Paragraphs>
  <Slides>43</Slides>
  <Notes>34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43</vt:i4>
      </vt:variant>
    </vt:vector>
  </HeadingPairs>
  <TitlesOfParts>
    <vt:vector size="48" baseType="lpstr">
      <vt:lpstr>Aptos</vt:lpstr>
      <vt:lpstr>Arial</vt:lpstr>
      <vt:lpstr>Calibri</vt:lpstr>
      <vt:lpstr>Symbol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Χάρης</dc:creator>
  <cp:lastModifiedBy>CHARALAMPOS RETSOS</cp:lastModifiedBy>
  <cp:revision>1</cp:revision>
  <dcterms:modified xsi:type="dcterms:W3CDTF">2026-03-09T17:29:34Z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0x010100B1C52252B014674CB5B8BBCA345FDDE6</vt:lpwstr>
  </property>
</Properties>
</file>